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media/image82.jpg" ContentType="image/jpeg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1"/>
  </p:notesMasterIdLst>
  <p:sldIdLst>
    <p:sldId id="257" r:id="rId5"/>
    <p:sldId id="507" r:id="rId6"/>
    <p:sldId id="734" r:id="rId7"/>
    <p:sldId id="458" r:id="rId8"/>
    <p:sldId id="500" r:id="rId9"/>
    <p:sldId id="264" r:id="rId10"/>
    <p:sldId id="260" r:id="rId11"/>
    <p:sldId id="921" r:id="rId12"/>
    <p:sldId id="918" r:id="rId13"/>
    <p:sldId id="909" r:id="rId14"/>
    <p:sldId id="256" r:id="rId15"/>
    <p:sldId id="258" r:id="rId16"/>
    <p:sldId id="259" r:id="rId17"/>
    <p:sldId id="917" r:id="rId18"/>
    <p:sldId id="261" r:id="rId19"/>
    <p:sldId id="542" r:id="rId20"/>
    <p:sldId id="663" r:id="rId21"/>
    <p:sldId id="910" r:id="rId22"/>
    <p:sldId id="906" r:id="rId23"/>
    <p:sldId id="657" r:id="rId24"/>
    <p:sldId id="613" r:id="rId25"/>
    <p:sldId id="614" r:id="rId26"/>
    <p:sldId id="920" r:id="rId27"/>
    <p:sldId id="749" r:id="rId28"/>
    <p:sldId id="682" r:id="rId29"/>
    <p:sldId id="919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4D0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06" autoAdjust="0"/>
    <p:restoredTop sz="86192"/>
  </p:normalViewPr>
  <p:slideViewPr>
    <p:cSldViewPr snapToGrid="0" snapToObjects="1">
      <p:cViewPr varScale="1">
        <p:scale>
          <a:sx n="132" d="100"/>
          <a:sy n="132" d="100"/>
        </p:scale>
        <p:origin x="176" y="248"/>
      </p:cViewPr>
      <p:guideLst/>
    </p:cSldViewPr>
  </p:slideViewPr>
  <p:outlineViewPr>
    <p:cViewPr>
      <p:scale>
        <a:sx n="33" d="100"/>
        <a:sy n="33" d="100"/>
      </p:scale>
      <p:origin x="0" y="-4496"/>
    </p:cViewPr>
    <p:sldLst>
      <p:sld r:id="rId1" collapse="1"/>
    </p:sldLst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17" d="100"/>
        <a:sy n="117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F6B27-B9F9-734A-96BF-9324EB082E1B}" type="datetimeFigureOut">
              <a:rPr lang="en-US" smtClean="0"/>
              <a:t>10/13/25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29F3A1-05CF-CC4E-8584-F3B47737D1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5271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29F3A1-05CF-CC4E-8584-F3B47737D17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4187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90 days - untreated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FFDACC-0B7E-EA47-BF82-B52C784D815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999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29F3A1-05CF-CC4E-8584-F3B47737D17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4645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29F3A1-05CF-CC4E-8584-F3B47737D17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9734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1839CA-3FDD-AC4F-ACF5-13A09214D2D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3025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29F3A1-05CF-CC4E-8584-F3B47737D17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3171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C659E12-516C-CF46-9E25-B3250BBA4F75}" type="slidenum">
              <a:rPr lang="en-US">
                <a:latin typeface="Arial" charset="0"/>
                <a:ea typeface="ＭＳ Ｐゴシック" charset="-128"/>
                <a:cs typeface="ＭＳ Ｐゴシック" charset="-128"/>
              </a:rPr>
              <a:pPr/>
              <a:t>21</a:t>
            </a:fld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919604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A1766E4-EE1B-7141-AEC5-C9D8D4964D3D}" type="slidenum">
              <a:rPr lang="en-US">
                <a:latin typeface="Arial" charset="0"/>
                <a:ea typeface="ＭＳ Ｐゴシック" charset="-128"/>
                <a:cs typeface="ＭＳ Ｐゴシック" charset="-128"/>
              </a:rPr>
              <a:pPr/>
              <a:t>22</a:t>
            </a:fld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152676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29F3A1-05CF-CC4E-8584-F3B47737D17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0397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29F3A1-05CF-CC4E-8584-F3B47737D17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7143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5B80EF-A60A-076C-D497-815546BCA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C515972-F6AE-453D-C582-F8D42A555D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3ACAE4-F111-2A43-7334-A4556472D8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90 days- - treated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864C81-43DF-4CF6-E96D-09E479ABBE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FFDACC-0B7E-EA47-BF82-B52C784D8157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2759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29F3A1-05CF-CC4E-8584-F3B47737D17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5550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29F3A1-05CF-CC4E-8584-F3B47737D17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8060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29F3A1-05CF-CC4E-8584-F3B47737D17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3152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5EF808-23F1-DB4C-84CF-DFB1F8327E6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8302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29F3A1-05CF-CC4E-8584-F3B47737D17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7302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Time 0</a:t>
            </a:r>
          </a:p>
          <a:p>
            <a:r>
              <a:rPr lang="en-US" dirty="0"/>
              <a:t>Treated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FFDACC-0B7E-EA47-BF82-B52C784D815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4197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Time 0 -untreated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FFDACC-0B7E-EA47-BF82-B52C784D815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1559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90 days - untreated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FFDACC-0B7E-EA47-BF82-B52C784D815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889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C075D1-C854-1843-B635-0D0E687A0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7972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7103D6-0A65-1540-B572-C8864F410B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1663F2-E4DC-7C44-B01D-C4F042D860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1D38B2-B38F-574F-9532-65E5BAB7F705}" type="datetimeFigureOut">
              <a:rPr lang="en-US" smtClean="0"/>
              <a:t>10/13/25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F80CB1-2E87-A644-89C5-B2C7A9A29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B25574-004F-7445-9D0F-FD7C14332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D873E-73C7-2545-A330-F4B9612EA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686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6DF55-F7A0-D1FA-230C-391E2F0C94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0806CF-2AD9-AD16-447C-38CC65B528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92879B-14B7-1D9A-363F-A6F9ED65CB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15682-C741-F84E-A7B7-D9931E10F1F7}" type="datetimeFigureOut">
              <a:rPr lang="en-US" smtClean="0"/>
              <a:t>10/13/25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1645C4-EDD5-2A5D-C155-D1AD730A5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FADCC4-23A1-85C4-F9B9-B1C466C6C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D1FF0-4B0E-C04C-A781-86DC32F41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165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44CC6E71-2093-0DF8-6D34-EE21891697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781" y="235394"/>
            <a:ext cx="10530437" cy="49859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>
              <a:defRPr sz="3600" b="0" i="1">
                <a:latin typeface="Montserrat" pitchFamily="2" charset="77"/>
              </a:defRPr>
            </a:lvl1pPr>
          </a:lstStyle>
          <a:p>
            <a:r>
              <a:rPr lang="it-IT" dirty="0"/>
              <a:t>Title, font Calibri 32</a:t>
            </a:r>
          </a:p>
        </p:txBody>
      </p:sp>
    </p:spTree>
    <p:extLst>
      <p:ext uri="{BB962C8B-B14F-4D97-AF65-F5344CB8AC3E}">
        <p14:creationId xmlns:p14="http://schemas.microsoft.com/office/powerpoint/2010/main" val="3925878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itolo 1">
            <a:extLst>
              <a:ext uri="{FF2B5EF4-FFF2-40B4-BE49-F238E27FC236}">
                <a16:creationId xmlns:a16="http://schemas.microsoft.com/office/drawing/2014/main" id="{669EC25D-C353-034A-813F-63930E27AE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781" y="292544"/>
            <a:ext cx="10530437" cy="49859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>
              <a:defRPr sz="3600" b="1" i="1">
                <a:latin typeface="+mj-lt"/>
              </a:defRPr>
            </a:lvl1pPr>
          </a:lstStyle>
          <a:p>
            <a:r>
              <a:rPr lang="it-IT" dirty="0"/>
              <a:t>Title, font Calibri 32</a:t>
            </a:r>
          </a:p>
        </p:txBody>
      </p:sp>
      <p:sp>
        <p:nvSpPr>
          <p:cNvPr id="8" name="Segnaposto contenuto 5">
            <a:extLst>
              <a:ext uri="{FF2B5EF4-FFF2-40B4-BE49-F238E27FC236}">
                <a16:creationId xmlns:a16="http://schemas.microsoft.com/office/drawing/2014/main" id="{A5DDBBF2-8BF9-AD4C-A089-D9321608C695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842412" y="1111894"/>
            <a:ext cx="10530437" cy="4682436"/>
          </a:xfrm>
          <a:prstGeom prst="rect">
            <a:avLst/>
          </a:prstGeom>
        </p:spPr>
        <p:txBody>
          <a:bodyPr>
            <a:normAutofit/>
          </a:bodyPr>
          <a:lstStyle>
            <a:lvl1pPr marL="265113" indent="-265113">
              <a:buClr>
                <a:srgbClr val="FFD500"/>
              </a:buClr>
              <a:buSzPct val="80000"/>
              <a:buFont typeface="Wingdings" panose="05000000000000000000" pitchFamily="2" charset="2"/>
              <a:buChar char="n"/>
              <a:defRPr sz="2000" i="0" baseline="0"/>
            </a:lvl1pPr>
          </a:lstStyle>
          <a:p>
            <a:pPr lvl="0"/>
            <a:r>
              <a:rPr lang="it-IT" dirty="0"/>
              <a:t>Text or Figure </a:t>
            </a:r>
            <a:r>
              <a:rPr lang="it-IT" dirty="0" err="1"/>
              <a:t>insert</a:t>
            </a:r>
            <a:r>
              <a:rPr lang="it-IT" dirty="0"/>
              <a:t> (font Calibri)</a:t>
            </a:r>
          </a:p>
        </p:txBody>
      </p:sp>
    </p:spTree>
    <p:extLst>
      <p:ext uri="{BB962C8B-B14F-4D97-AF65-F5344CB8AC3E}">
        <p14:creationId xmlns:p14="http://schemas.microsoft.com/office/powerpoint/2010/main" val="107634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4C5100-4728-8946-AC5F-B5A824B3DD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1DBF20-B64A-9D4D-B129-49AA8C148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D873E-73C7-2545-A330-F4B9612EAA9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9F29272-701C-204E-A330-70A09ADD1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800" y="172800"/>
            <a:ext cx="10731600" cy="777600"/>
          </a:xfrm>
        </p:spPr>
        <p:txBody>
          <a:bodyPr>
            <a:normAutofit/>
          </a:bodyPr>
          <a:lstStyle>
            <a:lvl1pPr>
              <a:defRPr sz="3200" b="0" i="1">
                <a:latin typeface="Montserrat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B5C1596-0969-C24C-AC2D-B30F268DA0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800" y="1600202"/>
            <a:ext cx="10731600" cy="432187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 i="0">
                <a:latin typeface="+mn-lt"/>
              </a:defRPr>
            </a:lvl1pPr>
            <a:lvl2pPr>
              <a:defRPr sz="2400" i="0">
                <a:latin typeface="+mn-lt"/>
              </a:defRPr>
            </a:lvl2pPr>
            <a:lvl3pPr>
              <a:defRPr sz="2400" i="0">
                <a:latin typeface="+mn-lt"/>
              </a:defRPr>
            </a:lvl3pPr>
            <a:lvl4pPr>
              <a:defRPr sz="2400" i="0">
                <a:latin typeface="+mn-lt"/>
              </a:defRPr>
            </a:lvl4pPr>
            <a:lvl5pPr>
              <a:defRPr sz="2400" i="0"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86289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1EC63-76B1-D240-9381-33950F8E90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E8A777-5A22-9845-8A18-1218524745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1D97F4-13F4-8C4E-AD57-476A704E0E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783FD0-093A-B34D-811F-FCC9D8B38D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1D38B2-B38F-574F-9532-65E5BAB7F705}" type="datetimeFigureOut">
              <a:rPr lang="en-US" smtClean="0"/>
              <a:t>10/13/25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1F4E2C-0D3F-4A49-9E50-4BF8C3D705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36844E-B3AC-B34E-BA0D-B22E685DD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D873E-73C7-2545-A330-F4B9612EA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257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596900"/>
          </a:xfrm>
          <a:prstGeom prst="rect">
            <a:avLst/>
          </a:prstGeom>
        </p:spPr>
        <p:txBody>
          <a:bodyPr/>
          <a:lstStyle>
            <a:lvl1pPr>
              <a:defRPr>
                <a:latin typeface="Montserrat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/>
              </a:defRPr>
            </a:lvl1pPr>
            <a:lvl2pPr>
              <a:defRPr>
                <a:latin typeface="Arial"/>
              </a:defRPr>
            </a:lvl2pPr>
            <a:lvl3pPr>
              <a:defRPr>
                <a:latin typeface="Arial"/>
              </a:defRPr>
            </a:lvl3pPr>
            <a:lvl4pPr>
              <a:defRPr>
                <a:latin typeface="Arial"/>
              </a:defRPr>
            </a:lvl4pPr>
            <a:lvl5pPr>
              <a:defRPr>
                <a:latin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94796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titolo 1"/>
          <p:cNvSpPr>
            <a:spLocks noGrp="1"/>
          </p:cNvSpPr>
          <p:nvPr>
            <p:ph type="title" hasCustomPrompt="1"/>
          </p:nvPr>
        </p:nvSpPr>
        <p:spPr>
          <a:xfrm>
            <a:off x="842413" y="194626"/>
            <a:ext cx="10530437" cy="44319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>
              <a:defRPr sz="3200" b="1" i="0"/>
            </a:lvl1pPr>
          </a:lstStyle>
          <a:p>
            <a:r>
              <a:rPr lang="it-IT" dirty="0"/>
              <a:t>Title, font Calibri 24</a:t>
            </a:r>
          </a:p>
        </p:txBody>
      </p:sp>
      <p:sp>
        <p:nvSpPr>
          <p:cNvPr id="21" name="Segnaposto contenuto 5"/>
          <p:cNvSpPr>
            <a:spLocks noGrp="1"/>
          </p:cNvSpPr>
          <p:nvPr>
            <p:ph sz="quarter" idx="4" hasCustomPrompt="1"/>
          </p:nvPr>
        </p:nvSpPr>
        <p:spPr>
          <a:xfrm>
            <a:off x="842412" y="1111894"/>
            <a:ext cx="10530437" cy="4682436"/>
          </a:xfrm>
        </p:spPr>
        <p:txBody>
          <a:bodyPr>
            <a:normAutofit/>
          </a:bodyPr>
          <a:lstStyle>
            <a:lvl1pPr marL="265113" indent="-265113">
              <a:buClr>
                <a:srgbClr val="FFD500"/>
              </a:buClr>
              <a:buSzPct val="80000"/>
              <a:buFont typeface="Wingdings" panose="05000000000000000000" pitchFamily="2" charset="2"/>
              <a:buChar char="n"/>
              <a:defRPr sz="2000" i="0" baseline="0"/>
            </a:lvl1pPr>
          </a:lstStyle>
          <a:p>
            <a:pPr lvl="0"/>
            <a:r>
              <a:rPr lang="it-IT" dirty="0"/>
              <a:t>Text or Figure </a:t>
            </a:r>
            <a:r>
              <a:rPr lang="it-IT" dirty="0" err="1"/>
              <a:t>insert</a:t>
            </a:r>
            <a:r>
              <a:rPr lang="it-IT" dirty="0"/>
              <a:t> (font Calibri)</a:t>
            </a:r>
          </a:p>
        </p:txBody>
      </p:sp>
    </p:spTree>
    <p:extLst>
      <p:ext uri="{BB962C8B-B14F-4D97-AF65-F5344CB8AC3E}">
        <p14:creationId xmlns:p14="http://schemas.microsoft.com/office/powerpoint/2010/main" val="541299436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9C0A7-E6DA-4DC5-AA8B-9C0A8D1DF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248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76519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1E24BE-336D-DD45-A1DB-566BA4BB1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168" y="195573"/>
            <a:ext cx="10515600" cy="6170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0BAC23-A37C-E246-83E7-F9C287AE6D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4D873E-73C7-2545-A330-F4B9612EAA97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Connettore 1 3">
            <a:extLst>
              <a:ext uri="{FF2B5EF4-FFF2-40B4-BE49-F238E27FC236}">
                <a16:creationId xmlns:a16="http://schemas.microsoft.com/office/drawing/2014/main" id="{FD126CFE-C909-1145-93BC-6C6AFDB5128A}"/>
              </a:ext>
            </a:extLst>
          </p:cNvPr>
          <p:cNvCxnSpPr>
            <a:cxnSpLocks/>
          </p:cNvCxnSpPr>
          <p:nvPr userDrawn="1"/>
        </p:nvCxnSpPr>
        <p:spPr>
          <a:xfrm>
            <a:off x="0" y="895114"/>
            <a:ext cx="9908275" cy="0"/>
          </a:xfrm>
          <a:prstGeom prst="line">
            <a:avLst/>
          </a:prstGeom>
          <a:ln w="3175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3141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5" r:id="rId2"/>
    <p:sldLayoutId id="2147483654" r:id="rId3"/>
    <p:sldLayoutId id="2147483660" r:id="rId4"/>
    <p:sldLayoutId id="2147483657" r:id="rId5"/>
    <p:sldLayoutId id="2147483661" r:id="rId6"/>
    <p:sldLayoutId id="2147483664" r:id="rId7"/>
    <p:sldLayoutId id="2147483666" r:id="rId8"/>
    <p:sldLayoutId id="2147483667" r:id="rId9"/>
    <p:sldLayoutId id="214748366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i="1" kern="1200">
          <a:solidFill>
            <a:schemeClr val="accent1"/>
          </a:solidFill>
          <a:latin typeface="Montserrat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emf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2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6.png"/><Relationship Id="rId3" Type="http://schemas.microsoft.com/office/2007/relationships/hdphoto" Target="../media/hdphoto3.wdp"/><Relationship Id="rId7" Type="http://schemas.microsoft.com/office/2007/relationships/hdphoto" Target="../media/hdphoto5.wdp"/><Relationship Id="rId12" Type="http://schemas.microsoft.com/office/2007/relationships/hdphoto" Target="../media/hdphoto7.wdp"/><Relationship Id="rId2" Type="http://schemas.openxmlformats.org/officeDocument/2006/relationships/image" Target="../media/image30.png"/><Relationship Id="rId16" Type="http://schemas.microsoft.com/office/2007/relationships/hdphoto" Target="../media/hdphoto9.wdp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2.png"/><Relationship Id="rId11" Type="http://schemas.openxmlformats.org/officeDocument/2006/relationships/image" Target="../media/image35.png"/><Relationship Id="rId5" Type="http://schemas.microsoft.com/office/2007/relationships/hdphoto" Target="../media/hdphoto4.wdp"/><Relationship Id="rId15" Type="http://schemas.openxmlformats.org/officeDocument/2006/relationships/image" Target="../media/image37.png"/><Relationship Id="rId10" Type="http://schemas.openxmlformats.org/officeDocument/2006/relationships/image" Target="../media/image34.png"/><Relationship Id="rId4" Type="http://schemas.openxmlformats.org/officeDocument/2006/relationships/image" Target="../media/image31.png"/><Relationship Id="rId9" Type="http://schemas.microsoft.com/office/2007/relationships/hdphoto" Target="../media/hdphoto6.wdp"/><Relationship Id="rId14" Type="http://schemas.microsoft.com/office/2007/relationships/hdphoto" Target="../media/hdphoto8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2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2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4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10" Type="http://schemas.openxmlformats.org/officeDocument/2006/relationships/image" Target="../media/image2.png"/><Relationship Id="rId4" Type="http://schemas.microsoft.com/office/2007/relationships/hdphoto" Target="../media/hdphoto10.wdp"/><Relationship Id="rId9" Type="http://schemas.openxmlformats.org/officeDocument/2006/relationships/image" Target="../media/image5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66.png"/><Relationship Id="rId7" Type="http://schemas.microsoft.com/office/2007/relationships/hdphoto" Target="../media/hdphoto11.wdp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9.png"/><Relationship Id="rId5" Type="http://schemas.openxmlformats.org/officeDocument/2006/relationships/image" Target="../media/image68.jpeg"/><Relationship Id="rId4" Type="http://schemas.openxmlformats.org/officeDocument/2006/relationships/image" Target="../media/image6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70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Relationship Id="rId9" Type="http://schemas.openxmlformats.org/officeDocument/2006/relationships/image" Target="../media/image5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4" Type="http://schemas.openxmlformats.org/officeDocument/2006/relationships/image" Target="../media/image7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2.png"/><Relationship Id="rId7" Type="http://schemas.microsoft.com/office/2007/relationships/hdphoto" Target="../media/hdphoto13.wdp"/><Relationship Id="rId12" Type="http://schemas.openxmlformats.org/officeDocument/2006/relationships/image" Target="../media/image8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7.png"/><Relationship Id="rId11" Type="http://schemas.microsoft.com/office/2007/relationships/hdphoto" Target="../media/hdphoto15.wdp"/><Relationship Id="rId5" Type="http://schemas.microsoft.com/office/2007/relationships/hdphoto" Target="../media/hdphoto12.wdp"/><Relationship Id="rId10" Type="http://schemas.openxmlformats.org/officeDocument/2006/relationships/image" Target="../media/image79.png"/><Relationship Id="rId4" Type="http://schemas.openxmlformats.org/officeDocument/2006/relationships/image" Target="../media/image76.png"/><Relationship Id="rId9" Type="http://schemas.microsoft.com/office/2007/relationships/hdphoto" Target="../media/hdphoto14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4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microsoft.com/office/2007/relationships/hdphoto" Target="../media/hdphoto2.wdp"/><Relationship Id="rId5" Type="http://schemas.openxmlformats.org/officeDocument/2006/relationships/image" Target="../media/image15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20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ject 2">
            <a:extLst>
              <a:ext uri="{FF2B5EF4-FFF2-40B4-BE49-F238E27FC236}">
                <a16:creationId xmlns:a16="http://schemas.microsoft.com/office/drawing/2014/main" id="{43F0611C-B403-00EF-565C-38E556451978}"/>
              </a:ext>
            </a:extLst>
          </p:cNvPr>
          <p:cNvPicPr/>
          <p:nvPr/>
        </p:nvPicPr>
        <p:blipFill>
          <a:blip r:embed="rId3" cstate="print"/>
          <a:srcRect b="13386"/>
          <a:stretch>
            <a:fillRect/>
          </a:stretch>
        </p:blipFill>
        <p:spPr>
          <a:xfrm>
            <a:off x="-2106121" y="-699314"/>
            <a:ext cx="16099442" cy="795182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BB3315B-BFDE-EC4D-89D8-41DB1EABF648}"/>
              </a:ext>
            </a:extLst>
          </p:cNvPr>
          <p:cNvSpPr txBox="1"/>
          <p:nvPr/>
        </p:nvSpPr>
        <p:spPr>
          <a:xfrm>
            <a:off x="1112382" y="694715"/>
            <a:ext cx="10272029" cy="1754326"/>
          </a:xfrm>
          <a:prstGeom prst="rect">
            <a:avLst/>
          </a:prstGeom>
          <a:solidFill>
            <a:schemeClr val="bg1">
              <a:alpha val="83159"/>
            </a:schemeClr>
          </a:solidFill>
        </p:spPr>
        <p:txBody>
          <a:bodyPr wrap="square" rtlCol="0">
            <a:spAutoFit/>
          </a:bodyPr>
          <a:lstStyle/>
          <a:p>
            <a:pPr marR="342900" algn="ctr">
              <a:spcBef>
                <a:spcPts val="400"/>
              </a:spcBef>
              <a:spcAft>
                <a:spcPts val="100"/>
              </a:spcAft>
            </a:pPr>
            <a:r>
              <a:rPr lang="en-US" sz="3600" b="1" dirty="0">
                <a:latin typeface="Montserrat" pitchFamily="2" charset="77"/>
              </a:rPr>
              <a:t>Early marine cementation in skeletal sands and the contrast to diagenesis in non-skeletal grains </a:t>
            </a:r>
            <a:endParaRPr lang="en-US" sz="3600" b="1" u="none" strike="noStrike" dirty="0">
              <a:solidFill>
                <a:schemeClr val="accent1"/>
              </a:solidFill>
              <a:effectLst/>
              <a:latin typeface="Montserrat" pitchFamily="2" charset="7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D3D793-6156-BCBF-A964-656B49187533}"/>
              </a:ext>
            </a:extLst>
          </p:cNvPr>
          <p:cNvSpPr txBox="1"/>
          <p:nvPr/>
        </p:nvSpPr>
        <p:spPr>
          <a:xfrm>
            <a:off x="2302357" y="4069533"/>
            <a:ext cx="7892078" cy="830997"/>
          </a:xfrm>
          <a:prstGeom prst="rect">
            <a:avLst/>
          </a:prstGeom>
          <a:solidFill>
            <a:schemeClr val="bg1">
              <a:alpha val="79939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Gregor P. Eberli, Mara R. Diaz, </a:t>
            </a:r>
            <a:r>
              <a:rPr lang="en-US" sz="2400" dirty="0">
                <a:latin typeface="Helvetica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G. Michael Grammer</a:t>
            </a:r>
          </a:p>
          <a:p>
            <a:pPr algn="ctr"/>
            <a:r>
              <a:rPr lang="en-US" sz="2400" dirty="0">
                <a:effectLst/>
                <a:latin typeface="Helvetica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and Ralf </a:t>
            </a:r>
            <a:r>
              <a:rPr lang="en-US" sz="2400" dirty="0" err="1">
                <a:effectLst/>
                <a:latin typeface="Helvetica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J.Weger</a:t>
            </a:r>
            <a:r>
              <a:rPr lang="en-US" sz="2400" dirty="0">
                <a:effectLst/>
                <a:latin typeface="Helvetica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B2CA11A-08E9-BE4E-C16B-1CB56E65FA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86947" y="5388663"/>
            <a:ext cx="2113306" cy="966141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chemeClr val="tx1"/>
            </a:solidFill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AutoShape 2">
            <a:extLst>
              <a:ext uri="{FF2B5EF4-FFF2-40B4-BE49-F238E27FC236}">
                <a16:creationId xmlns:a16="http://schemas.microsoft.com/office/drawing/2014/main" id="{C670E348-D3E7-8BBC-6ED1-DB73FF9DD67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5290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E3BE76-9D38-5EA0-0866-76A232CCC3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EE455-7F38-E04D-BF9C-CA9262DF6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494" y="285557"/>
            <a:ext cx="10530437" cy="498598"/>
          </a:xfrm>
        </p:spPr>
        <p:txBody>
          <a:bodyPr/>
          <a:lstStyle/>
          <a:p>
            <a:r>
              <a:rPr lang="en-US" dirty="0"/>
              <a:t>Experimental formation of </a:t>
            </a:r>
            <a:r>
              <a:rPr lang="en-US" dirty="0" err="1"/>
              <a:t>grapestones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5C56148-20DE-FAED-FE36-5DC87B8F3B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423" y="1093484"/>
            <a:ext cx="2229278" cy="459140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3009E18-573A-4040-1070-A59A9009B598}"/>
              </a:ext>
            </a:extLst>
          </p:cNvPr>
          <p:cNvSpPr txBox="1"/>
          <p:nvPr/>
        </p:nvSpPr>
        <p:spPr>
          <a:xfrm>
            <a:off x="3263568" y="891769"/>
            <a:ext cx="23900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Sterile Ooids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021BCC1-D470-FAE7-D019-FBDE0325AEF1}"/>
              </a:ext>
            </a:extLst>
          </p:cNvPr>
          <p:cNvSpPr txBox="1"/>
          <p:nvPr/>
        </p:nvSpPr>
        <p:spPr>
          <a:xfrm>
            <a:off x="5933934" y="891768"/>
            <a:ext cx="5164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Ooids with microbes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D0F2BDE-667B-254B-F926-15A526BB128D}"/>
              </a:ext>
            </a:extLst>
          </p:cNvPr>
          <p:cNvGrpSpPr/>
          <p:nvPr/>
        </p:nvGrpSpPr>
        <p:grpSpPr>
          <a:xfrm>
            <a:off x="6048490" y="1316184"/>
            <a:ext cx="2349682" cy="1810410"/>
            <a:chOff x="8464546" y="4091408"/>
            <a:chExt cx="3220068" cy="2481035"/>
          </a:xfrm>
        </p:grpSpPr>
        <p:pic>
          <p:nvPicPr>
            <p:cNvPr id="19" name="Picture 2" descr="STE_5.TIF">
              <a:extLst>
                <a:ext uri="{FF2B5EF4-FFF2-40B4-BE49-F238E27FC236}">
                  <a16:creationId xmlns:a16="http://schemas.microsoft.com/office/drawing/2014/main" id="{461775AA-CE38-715D-05F7-F955B0395CD1}"/>
                </a:ext>
              </a:extLst>
            </p:cNvPr>
            <p:cNvPicPr>
              <a:picLocks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8464546" y="4091408"/>
              <a:ext cx="3220068" cy="24810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ABA09466-5E3E-F3CB-F588-DBA385F715A1}"/>
                </a:ext>
              </a:extLst>
            </p:cNvPr>
            <p:cNvCxnSpPr/>
            <p:nvPr/>
          </p:nvCxnSpPr>
          <p:spPr>
            <a:xfrm>
              <a:off x="10781129" y="6443519"/>
              <a:ext cx="746028" cy="0"/>
            </a:xfrm>
            <a:prstGeom prst="line">
              <a:avLst/>
            </a:prstGeom>
            <a:ln w="222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46F52F4-71CB-3BB0-6406-250C40137DFC}"/>
                </a:ext>
              </a:extLst>
            </p:cNvPr>
            <p:cNvSpPr txBox="1"/>
            <p:nvPr/>
          </p:nvSpPr>
          <p:spPr>
            <a:xfrm>
              <a:off x="10867366" y="6172380"/>
              <a:ext cx="51328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chemeClr val="bg1"/>
                  </a:solidFill>
                </a:rPr>
                <a:t>1 mm</a:t>
              </a:r>
            </a:p>
          </p:txBody>
        </p:sp>
      </p:grpSp>
      <p:pic>
        <p:nvPicPr>
          <p:cNvPr id="24" name="Picture 7" descr="STE_1.TIF">
            <a:extLst>
              <a:ext uri="{FF2B5EF4-FFF2-40B4-BE49-F238E27FC236}">
                <a16:creationId xmlns:a16="http://schemas.microsoft.com/office/drawing/2014/main" id="{BEB64189-D69B-181F-B73C-20D69B0B3A51}"/>
              </a:ext>
            </a:extLst>
          </p:cNvPr>
          <p:cNvPicPr>
            <a:picLocks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172"/>
          <a:stretch/>
        </p:blipFill>
        <p:spPr bwMode="auto">
          <a:xfrm>
            <a:off x="3280452" y="1318215"/>
            <a:ext cx="2141938" cy="1808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1AFEC2D-D73C-B39B-C03A-2894A7B7E194}"/>
              </a:ext>
            </a:extLst>
          </p:cNvPr>
          <p:cNvSpPr txBox="1"/>
          <p:nvPr/>
        </p:nvSpPr>
        <p:spPr>
          <a:xfrm>
            <a:off x="288008" y="5684892"/>
            <a:ext cx="27104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Filtered sea water with</a:t>
            </a:r>
          </a:p>
          <a:p>
            <a:r>
              <a:rPr lang="en-US" sz="2000" dirty="0"/>
              <a:t>no additional microbes or nutrients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170B6ED-0400-9B04-9B5F-453EE342E785}"/>
              </a:ext>
            </a:extLst>
          </p:cNvPr>
          <p:cNvSpPr txBox="1"/>
          <p:nvPr/>
        </p:nvSpPr>
        <p:spPr>
          <a:xfrm rot="16200000">
            <a:off x="5079113" y="1951395"/>
            <a:ext cx="12552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Time 0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D927641-988A-4712-BDC8-84939D3AF6F1}"/>
              </a:ext>
            </a:extLst>
          </p:cNvPr>
          <p:cNvGrpSpPr/>
          <p:nvPr/>
        </p:nvGrpSpPr>
        <p:grpSpPr>
          <a:xfrm>
            <a:off x="3401313" y="2779057"/>
            <a:ext cx="547871" cy="219291"/>
            <a:chOff x="11914095" y="2860377"/>
            <a:chExt cx="547871" cy="219291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4372C533-D4FB-FCBD-8207-B78B925C1423}"/>
                </a:ext>
              </a:extLst>
            </p:cNvPr>
            <p:cNvCxnSpPr>
              <a:cxnSpLocks/>
            </p:cNvCxnSpPr>
            <p:nvPr/>
          </p:nvCxnSpPr>
          <p:spPr>
            <a:xfrm>
              <a:off x="11914095" y="3079668"/>
              <a:ext cx="547871" cy="0"/>
            </a:xfrm>
            <a:prstGeom prst="line">
              <a:avLst/>
            </a:prstGeom>
            <a:ln w="2222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4FC254C-5EB6-A740-1462-982539072AE2}"/>
                </a:ext>
              </a:extLst>
            </p:cNvPr>
            <p:cNvSpPr txBox="1"/>
            <p:nvPr/>
          </p:nvSpPr>
          <p:spPr>
            <a:xfrm>
              <a:off x="11954912" y="2860377"/>
              <a:ext cx="507054" cy="21929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825" dirty="0">
                  <a:solidFill>
                    <a:schemeClr val="bg1"/>
                  </a:solidFill>
                </a:rPr>
                <a:t>1mm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6AEDD887-2AC2-095D-E1D5-60B9165FECF2}"/>
              </a:ext>
            </a:extLst>
          </p:cNvPr>
          <p:cNvGrpSpPr/>
          <p:nvPr/>
        </p:nvGrpSpPr>
        <p:grpSpPr>
          <a:xfrm>
            <a:off x="3278839" y="4907746"/>
            <a:ext cx="5134852" cy="1664697"/>
            <a:chOff x="3278839" y="4606662"/>
            <a:chExt cx="5134852" cy="1664697"/>
          </a:xfrm>
        </p:grpSpPr>
        <p:pic>
          <p:nvPicPr>
            <p:cNvPr id="13" name="Picture 8" descr="3HST60_2.TIF">
              <a:extLst>
                <a:ext uri="{FF2B5EF4-FFF2-40B4-BE49-F238E27FC236}">
                  <a16:creationId xmlns:a16="http://schemas.microsoft.com/office/drawing/2014/main" id="{2AA2CE7A-35C0-12D8-50F8-2B07AEB643EC}"/>
                </a:ext>
              </a:extLst>
            </p:cNvPr>
            <p:cNvPicPr>
              <a:picLocks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-3"/>
            <a:stretch/>
          </p:blipFill>
          <p:spPr bwMode="auto">
            <a:xfrm>
              <a:off x="3278839" y="4606662"/>
              <a:ext cx="2112591" cy="16643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0AE9868-7211-CE27-77D9-CE547820CD96}"/>
                </a:ext>
              </a:extLst>
            </p:cNvPr>
            <p:cNvSpPr txBox="1"/>
            <p:nvPr/>
          </p:nvSpPr>
          <p:spPr>
            <a:xfrm rot="16200000">
              <a:off x="5045377" y="5073192"/>
              <a:ext cx="132268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60 days</a:t>
              </a:r>
            </a:p>
          </p:txBody>
        </p:sp>
        <p:pic>
          <p:nvPicPr>
            <p:cNvPr id="30" name="Picture 3">
              <a:extLst>
                <a:ext uri="{FF2B5EF4-FFF2-40B4-BE49-F238E27FC236}">
                  <a16:creationId xmlns:a16="http://schemas.microsoft.com/office/drawing/2014/main" id="{5B57C5F1-FCF4-7D5F-D959-20D3C79FE2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6034433" y="4642701"/>
              <a:ext cx="2379258" cy="16286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7FB43E08-93C7-9590-5AA6-77A19A290C37}"/>
              </a:ext>
            </a:extLst>
          </p:cNvPr>
          <p:cNvSpPr txBox="1"/>
          <p:nvPr/>
        </p:nvSpPr>
        <p:spPr>
          <a:xfrm>
            <a:off x="8629743" y="6048674"/>
            <a:ext cx="3361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Incubation time 0, 30, 60 days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CF28908-A45D-6835-75FD-DFDB5357008F}"/>
              </a:ext>
            </a:extLst>
          </p:cNvPr>
          <p:cNvSpPr txBox="1"/>
          <p:nvPr/>
        </p:nvSpPr>
        <p:spPr>
          <a:xfrm>
            <a:off x="7778675" y="4284958"/>
            <a:ext cx="450764" cy="196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75" dirty="0">
                <a:solidFill>
                  <a:schemeClr val="bg1"/>
                </a:solidFill>
              </a:rPr>
              <a:t>500 µm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685BA8D0-226C-58EB-112C-11E40A508DCA}"/>
              </a:ext>
            </a:extLst>
          </p:cNvPr>
          <p:cNvCxnSpPr>
            <a:cxnSpLocks/>
          </p:cNvCxnSpPr>
          <p:nvPr/>
        </p:nvCxnSpPr>
        <p:spPr>
          <a:xfrm>
            <a:off x="6324076" y="4445924"/>
            <a:ext cx="554098" cy="0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036BC42-6D4D-DCEB-10BD-B40A3D130596}"/>
              </a:ext>
            </a:extLst>
          </p:cNvPr>
          <p:cNvGrpSpPr/>
          <p:nvPr/>
        </p:nvGrpSpPr>
        <p:grpSpPr>
          <a:xfrm>
            <a:off x="3263568" y="3181194"/>
            <a:ext cx="5150123" cy="1707991"/>
            <a:chOff x="3263568" y="2880110"/>
            <a:chExt cx="5150123" cy="1707991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1671A8D7-9392-27AA-F6CE-D299C4A1F890}"/>
                </a:ext>
              </a:extLst>
            </p:cNvPr>
            <p:cNvGrpSpPr/>
            <p:nvPr/>
          </p:nvGrpSpPr>
          <p:grpSpPr>
            <a:xfrm>
              <a:off x="3263568" y="2880110"/>
              <a:ext cx="5150123" cy="1707991"/>
              <a:chOff x="3263568" y="2880110"/>
              <a:chExt cx="5150123" cy="1707991"/>
            </a:xfrm>
          </p:grpSpPr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4B944C1B-10B8-5704-2AEF-0A4807DA5F68}"/>
                  </a:ext>
                </a:extLst>
              </p:cNvPr>
              <p:cNvGrpSpPr/>
              <p:nvPr/>
            </p:nvGrpSpPr>
            <p:grpSpPr>
              <a:xfrm>
                <a:off x="3263568" y="2890802"/>
                <a:ext cx="2670366" cy="1664395"/>
                <a:chOff x="3263568" y="2890802"/>
                <a:chExt cx="2670366" cy="1664395"/>
              </a:xfrm>
            </p:grpSpPr>
            <p:grpSp>
              <p:nvGrpSpPr>
                <p:cNvPr id="9" name="Group 8">
                  <a:extLst>
                    <a:ext uri="{FF2B5EF4-FFF2-40B4-BE49-F238E27FC236}">
                      <a16:creationId xmlns:a16="http://schemas.microsoft.com/office/drawing/2014/main" id="{07C0D6FB-2C37-887F-5959-876E6EE02F5A}"/>
                    </a:ext>
                  </a:extLst>
                </p:cNvPr>
                <p:cNvGrpSpPr/>
                <p:nvPr/>
              </p:nvGrpSpPr>
              <p:grpSpPr>
                <a:xfrm>
                  <a:off x="3263568" y="2890802"/>
                  <a:ext cx="2145795" cy="1664395"/>
                  <a:chOff x="4473268" y="1509905"/>
                  <a:chExt cx="3247695" cy="2493921"/>
                </a:xfrm>
              </p:grpSpPr>
              <p:pic>
                <p:nvPicPr>
                  <p:cNvPr id="10" name="Picture 1" descr="2STE30_5.TIF">
                    <a:extLst>
                      <a:ext uri="{FF2B5EF4-FFF2-40B4-BE49-F238E27FC236}">
                        <a16:creationId xmlns:a16="http://schemas.microsoft.com/office/drawing/2014/main" id="{2790F4C9-5080-D769-6238-C72B13AA51F8}"/>
                      </a:ext>
                    </a:extLst>
                  </p:cNvPr>
                  <p:cNvPicPr>
                    <a:picLocks/>
                  </p:cNvPicPr>
                  <p:nvPr/>
                </p:nvPicPr>
                <p:blipFill rotWithShape="1">
                  <a:blip r:embed="rId8" cstate="print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/>
                </p:blipFill>
                <p:spPr bwMode="auto">
                  <a:xfrm>
                    <a:off x="4473268" y="1509905"/>
                    <a:ext cx="3247695" cy="249392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cxnSp>
                <p:nvCxnSpPr>
                  <p:cNvPr id="11" name="Straight Connector 10">
                    <a:extLst>
                      <a:ext uri="{FF2B5EF4-FFF2-40B4-BE49-F238E27FC236}">
                        <a16:creationId xmlns:a16="http://schemas.microsoft.com/office/drawing/2014/main" id="{F62EF8CD-7AA6-DE68-3DD9-242AE860CAB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6939789" y="3888528"/>
                    <a:ext cx="692132" cy="0"/>
                  </a:xfrm>
                  <a:prstGeom prst="line">
                    <a:avLst/>
                  </a:prstGeom>
                  <a:ln w="22225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2" name="TextBox 11">
                    <a:extLst>
                      <a:ext uri="{FF2B5EF4-FFF2-40B4-BE49-F238E27FC236}">
                        <a16:creationId xmlns:a16="http://schemas.microsoft.com/office/drawing/2014/main" id="{FD26124A-F589-2642-3F27-804063462126}"/>
                      </a:ext>
                    </a:extLst>
                  </p:cNvPr>
                  <p:cNvSpPr txBox="1"/>
                  <p:nvPr/>
                </p:nvSpPr>
                <p:spPr>
                  <a:xfrm>
                    <a:off x="6907390" y="3615615"/>
                    <a:ext cx="622287" cy="26161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100" dirty="0">
                        <a:solidFill>
                          <a:schemeClr val="bg1"/>
                        </a:solidFill>
                      </a:rPr>
                      <a:t>500 µm</a:t>
                    </a:r>
                  </a:p>
                </p:txBody>
              </p:sp>
            </p:grpSp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C8BDD91F-3671-BD66-60C0-C5D67BDCB33B}"/>
                    </a:ext>
                  </a:extLst>
                </p:cNvPr>
                <p:cNvSpPr txBox="1"/>
                <p:nvPr/>
              </p:nvSpPr>
              <p:spPr>
                <a:xfrm rot="16200000">
                  <a:off x="5065925" y="3431222"/>
                  <a:ext cx="1335907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30 days</a:t>
                  </a:r>
                </a:p>
              </p:txBody>
            </p:sp>
          </p:grpSp>
          <p:pic>
            <p:nvPicPr>
              <p:cNvPr id="38" name="Picture 37" descr="1HM30_1.TIF">
                <a:extLst>
                  <a:ext uri="{FF2B5EF4-FFF2-40B4-BE49-F238E27FC236}">
                    <a16:creationId xmlns:a16="http://schemas.microsoft.com/office/drawing/2014/main" id="{F3AF5F3E-44AB-480C-0CD6-6393C820704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6048490" y="2880110"/>
                <a:ext cx="2365201" cy="17079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53F93908-4416-7E69-62BA-4EE222699EAA}"/>
                  </a:ext>
                </a:extLst>
              </p:cNvPr>
              <p:cNvSpPr txBox="1"/>
              <p:nvPr/>
            </p:nvSpPr>
            <p:spPr>
              <a:xfrm>
                <a:off x="6375743" y="4249716"/>
                <a:ext cx="450764" cy="1962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75" dirty="0">
                    <a:solidFill>
                      <a:schemeClr val="bg1"/>
                    </a:solidFill>
                  </a:rPr>
                  <a:t>500 µm</a:t>
                </a:r>
              </a:p>
            </p:txBody>
          </p:sp>
        </p:grp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EE17F9C7-20FF-7266-A737-42F57EF1C1EE}"/>
                </a:ext>
              </a:extLst>
            </p:cNvPr>
            <p:cNvCxnSpPr>
              <a:cxnSpLocks/>
            </p:cNvCxnSpPr>
            <p:nvPr/>
          </p:nvCxnSpPr>
          <p:spPr>
            <a:xfrm>
              <a:off x="6272409" y="4445924"/>
              <a:ext cx="554098" cy="0"/>
            </a:xfrm>
            <a:prstGeom prst="line">
              <a:avLst/>
            </a:prstGeom>
            <a:ln w="222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52D2A00B-4289-04CD-9DBA-ADE1032F0D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98673" y="1103754"/>
            <a:ext cx="2442944" cy="4830370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E7226BBC-DDE2-C87D-7500-DF1FE24587AC}"/>
              </a:ext>
            </a:extLst>
          </p:cNvPr>
          <p:cNvSpPr/>
          <p:nvPr/>
        </p:nvSpPr>
        <p:spPr>
          <a:xfrm>
            <a:off x="10123840" y="2606940"/>
            <a:ext cx="382275" cy="469227"/>
          </a:xfrm>
          <a:prstGeom prst="rect">
            <a:avLst/>
          </a:prstGeom>
          <a:solidFill>
            <a:srgbClr val="C00000">
              <a:alpha val="47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88BCBE4-B337-6C62-72F2-7F7D00B030B7}"/>
              </a:ext>
            </a:extLst>
          </p:cNvPr>
          <p:cNvSpPr/>
          <p:nvPr/>
        </p:nvSpPr>
        <p:spPr>
          <a:xfrm>
            <a:off x="1344493" y="2523137"/>
            <a:ext cx="349293" cy="428743"/>
          </a:xfrm>
          <a:prstGeom prst="rect">
            <a:avLst/>
          </a:prstGeom>
          <a:solidFill>
            <a:schemeClr val="accent1"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60108FB-1A3B-6250-0380-5D5E028AF7ED}"/>
              </a:ext>
            </a:extLst>
          </p:cNvPr>
          <p:cNvCxnSpPr>
            <a:stCxn id="16" idx="1"/>
          </p:cNvCxnSpPr>
          <p:nvPr/>
        </p:nvCxnSpPr>
        <p:spPr>
          <a:xfrm>
            <a:off x="5933934" y="1122601"/>
            <a:ext cx="0" cy="5577954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9B2A692-F4D6-54F9-29CA-86E30BA496E3}"/>
              </a:ext>
            </a:extLst>
          </p:cNvPr>
          <p:cNvCxnSpPr/>
          <p:nvPr/>
        </p:nvCxnSpPr>
        <p:spPr>
          <a:xfrm>
            <a:off x="5509864" y="1122601"/>
            <a:ext cx="0" cy="5577954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16A1D24-0E3E-9322-401A-20E4CABDCCF6}"/>
              </a:ext>
            </a:extLst>
          </p:cNvPr>
          <p:cNvGrpSpPr/>
          <p:nvPr/>
        </p:nvGrpSpPr>
        <p:grpSpPr>
          <a:xfrm>
            <a:off x="10033435" y="168362"/>
            <a:ext cx="1428466" cy="935392"/>
            <a:chOff x="10024412" y="-12219"/>
            <a:chExt cx="1557988" cy="1115706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E358F76-E684-290E-28C5-D7468CE9AC2E}"/>
                </a:ext>
              </a:extLst>
            </p:cNvPr>
            <p:cNvSpPr txBox="1"/>
            <p:nvPr/>
          </p:nvSpPr>
          <p:spPr>
            <a:xfrm>
              <a:off x="10170373" y="791447"/>
              <a:ext cx="1412027" cy="3120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Eberli et al. 2025</a:t>
              </a:r>
            </a:p>
          </p:txBody>
        </p:sp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5C48E3C7-F15F-618D-94F9-D0FBE6A12E4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24412" y="-12219"/>
              <a:ext cx="1557988" cy="81760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2700" cap="sq">
              <a:solidFill>
                <a:srgbClr val="FFFFFF"/>
              </a:solidFill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val="75961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0222B7C-32EA-E5FD-61F0-0ED6635DBA3E}"/>
              </a:ext>
            </a:extLst>
          </p:cNvPr>
          <p:cNvSpPr txBox="1"/>
          <p:nvPr/>
        </p:nvSpPr>
        <p:spPr>
          <a:xfrm>
            <a:off x="337761" y="1119484"/>
            <a:ext cx="2661517" cy="370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Florida Reef Tract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97DAE6D-1413-E24B-298B-F9ACA4E46AE6}"/>
              </a:ext>
            </a:extLst>
          </p:cNvPr>
          <p:cNvCxnSpPr/>
          <p:nvPr/>
        </p:nvCxnSpPr>
        <p:spPr>
          <a:xfrm>
            <a:off x="7796325" y="3032518"/>
            <a:ext cx="544376" cy="0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E2E3559E-0B9C-07DA-1C27-D2B98DE4F2AE}"/>
              </a:ext>
            </a:extLst>
          </p:cNvPr>
          <p:cNvSpPr txBox="1"/>
          <p:nvPr/>
        </p:nvSpPr>
        <p:spPr>
          <a:xfrm>
            <a:off x="7859253" y="2834668"/>
            <a:ext cx="374542" cy="1908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</a:rPr>
              <a:t>1 mm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7086722-E66E-FDDE-04CA-6888B7A653EC}"/>
              </a:ext>
            </a:extLst>
          </p:cNvPr>
          <p:cNvSpPr txBox="1"/>
          <p:nvPr/>
        </p:nvSpPr>
        <p:spPr>
          <a:xfrm>
            <a:off x="1454712" y="101521"/>
            <a:ext cx="12552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Time 0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D04B553-F9DD-8EA1-F429-D858A9242936}"/>
              </a:ext>
            </a:extLst>
          </p:cNvPr>
          <p:cNvGrpSpPr/>
          <p:nvPr/>
        </p:nvGrpSpPr>
        <p:grpSpPr>
          <a:xfrm>
            <a:off x="3458739" y="2779057"/>
            <a:ext cx="547871" cy="219291"/>
            <a:chOff x="11914095" y="2860377"/>
            <a:chExt cx="547871" cy="219291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04B3542-F8F5-15C7-9DFD-32B7E137893F}"/>
                </a:ext>
              </a:extLst>
            </p:cNvPr>
            <p:cNvCxnSpPr>
              <a:cxnSpLocks/>
            </p:cNvCxnSpPr>
            <p:nvPr/>
          </p:nvCxnSpPr>
          <p:spPr>
            <a:xfrm>
              <a:off x="11914095" y="3079668"/>
              <a:ext cx="547871" cy="0"/>
            </a:xfrm>
            <a:prstGeom prst="line">
              <a:avLst/>
            </a:prstGeom>
            <a:ln w="2222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75FDB5B-FB89-9338-7DC8-3B47C88083CF}"/>
                </a:ext>
              </a:extLst>
            </p:cNvPr>
            <p:cNvSpPr txBox="1"/>
            <p:nvPr/>
          </p:nvSpPr>
          <p:spPr>
            <a:xfrm>
              <a:off x="11954912" y="2860377"/>
              <a:ext cx="507054" cy="21929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825" dirty="0">
                  <a:solidFill>
                    <a:schemeClr val="bg1"/>
                  </a:solidFill>
                </a:rPr>
                <a:t>1mm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A0ADDFB8-82FC-EEE3-09C8-4E373838C3FB}"/>
              </a:ext>
            </a:extLst>
          </p:cNvPr>
          <p:cNvSpPr txBox="1"/>
          <p:nvPr/>
        </p:nvSpPr>
        <p:spPr>
          <a:xfrm>
            <a:off x="7836101" y="4284958"/>
            <a:ext cx="450764" cy="196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75" dirty="0">
                <a:solidFill>
                  <a:schemeClr val="bg1"/>
                </a:solidFill>
              </a:rPr>
              <a:t>500 µm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68572FA-64B5-4F8D-F552-27D48132CD07}"/>
              </a:ext>
            </a:extLst>
          </p:cNvPr>
          <p:cNvCxnSpPr>
            <a:cxnSpLocks/>
          </p:cNvCxnSpPr>
          <p:nvPr/>
        </p:nvCxnSpPr>
        <p:spPr>
          <a:xfrm>
            <a:off x="6381502" y="4445924"/>
            <a:ext cx="554098" cy="0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72A89D51-F6C9-F453-5EBE-4FD92079B536}"/>
              </a:ext>
            </a:extLst>
          </p:cNvPr>
          <p:cNvSpPr txBox="1"/>
          <p:nvPr/>
        </p:nvSpPr>
        <p:spPr>
          <a:xfrm>
            <a:off x="6433169" y="4550800"/>
            <a:ext cx="450764" cy="196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75" dirty="0">
                <a:solidFill>
                  <a:schemeClr val="bg1"/>
                </a:solidFill>
              </a:rPr>
              <a:t>500 µm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DF2B8E6-5413-93B2-E995-F8FB552D78D6}"/>
              </a:ext>
            </a:extLst>
          </p:cNvPr>
          <p:cNvCxnSpPr>
            <a:cxnSpLocks/>
          </p:cNvCxnSpPr>
          <p:nvPr/>
        </p:nvCxnSpPr>
        <p:spPr>
          <a:xfrm>
            <a:off x="6329835" y="4747008"/>
            <a:ext cx="554098" cy="0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304D2151-65B9-B14A-E17D-71C8E1C5F348}"/>
              </a:ext>
            </a:extLst>
          </p:cNvPr>
          <p:cNvSpPr txBox="1"/>
          <p:nvPr/>
        </p:nvSpPr>
        <p:spPr>
          <a:xfrm rot="16200000">
            <a:off x="-780409" y="1808012"/>
            <a:ext cx="3112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Sterile Skeletal Sand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6AFE4A1-DDB7-E211-278E-D3287203FAEA}"/>
              </a:ext>
            </a:extLst>
          </p:cNvPr>
          <p:cNvSpPr txBox="1"/>
          <p:nvPr/>
        </p:nvSpPr>
        <p:spPr>
          <a:xfrm rot="16200000">
            <a:off x="-724464" y="4907053"/>
            <a:ext cx="29700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Sand with microbes</a:t>
            </a:r>
          </a:p>
        </p:txBody>
      </p:sp>
      <p:pic>
        <p:nvPicPr>
          <p:cNvPr id="20" name="Picture 19" descr="A close-up of white rocks&#10;&#10;AI-generated content may be incorrect.">
            <a:extLst>
              <a:ext uri="{FF2B5EF4-FFF2-40B4-BE49-F238E27FC236}">
                <a16:creationId xmlns:a16="http://schemas.microsoft.com/office/drawing/2014/main" id="{4F33C30D-030D-0831-EE19-6A7EB01958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7996" r="7463"/>
          <a:stretch>
            <a:fillRect/>
          </a:stretch>
        </p:blipFill>
        <p:spPr>
          <a:xfrm rot="16200000">
            <a:off x="752214" y="3986790"/>
            <a:ext cx="2970043" cy="2302191"/>
          </a:xfrm>
          <a:prstGeom prst="rect">
            <a:avLst/>
          </a:prstGeom>
          <a:ln w="25400">
            <a:solidFill>
              <a:srgbClr val="C00000"/>
            </a:solidFill>
          </a:ln>
        </p:spPr>
      </p:pic>
      <p:pic>
        <p:nvPicPr>
          <p:cNvPr id="21" name="Picture 20" descr="A close-up of white rocks&#10;&#10;AI-generated content may be incorrect.">
            <a:extLst>
              <a:ext uri="{FF2B5EF4-FFF2-40B4-BE49-F238E27FC236}">
                <a16:creationId xmlns:a16="http://schemas.microsoft.com/office/drawing/2014/main" id="{545679D8-DD19-F82E-087A-41AB181A5CF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4807" t="-537" r="2998" b="537"/>
          <a:stretch>
            <a:fillRect/>
          </a:stretch>
        </p:blipFill>
        <p:spPr>
          <a:xfrm rot="16200000">
            <a:off x="742753" y="915566"/>
            <a:ext cx="2970044" cy="2321109"/>
          </a:xfrm>
          <a:prstGeom prst="rect">
            <a:avLst/>
          </a:prstGeom>
          <a:ln w="25400">
            <a:solidFill>
              <a:schemeClr val="accent1"/>
            </a:solidFill>
          </a:ln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C00CCA88-2948-7365-F1D0-02417667CA96}"/>
              </a:ext>
            </a:extLst>
          </p:cNvPr>
          <p:cNvSpPr txBox="1"/>
          <p:nvPr/>
        </p:nvSpPr>
        <p:spPr>
          <a:xfrm>
            <a:off x="3943746" y="101521"/>
            <a:ext cx="13359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30 days</a:t>
            </a:r>
          </a:p>
        </p:txBody>
      </p:sp>
      <p:pic>
        <p:nvPicPr>
          <p:cNvPr id="24" name="Picture 23" descr="A group of white rocks&#10;&#10;AI-generated content may be incorrect.">
            <a:extLst>
              <a:ext uri="{FF2B5EF4-FFF2-40B4-BE49-F238E27FC236}">
                <a16:creationId xmlns:a16="http://schemas.microsoft.com/office/drawing/2014/main" id="{8B61EA75-48B4-9137-2C49-64E5FA1529C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alphaModFix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7805"/>
          <a:stretch>
            <a:fillRect/>
          </a:stretch>
        </p:blipFill>
        <p:spPr>
          <a:xfrm rot="16200000">
            <a:off x="3250180" y="915566"/>
            <a:ext cx="2970044" cy="2321110"/>
          </a:xfrm>
          <a:prstGeom prst="rect">
            <a:avLst/>
          </a:prstGeom>
          <a:ln w="25400">
            <a:solidFill>
              <a:schemeClr val="accent1"/>
            </a:solidFill>
          </a:ln>
        </p:spPr>
      </p:pic>
      <p:pic>
        <p:nvPicPr>
          <p:cNvPr id="25" name="Picture 24" descr="A close up of white rocks&#10;&#10;AI-generated content may be incorrect.">
            <a:extLst>
              <a:ext uri="{FF2B5EF4-FFF2-40B4-BE49-F238E27FC236}">
                <a16:creationId xmlns:a16="http://schemas.microsoft.com/office/drawing/2014/main" id="{B32DA213-CDB1-4CA1-CF3A-D8E6F191253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alphaModFix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9629" t="129" r="1933" b="5014"/>
          <a:stretch>
            <a:fillRect/>
          </a:stretch>
        </p:blipFill>
        <p:spPr>
          <a:xfrm rot="16200000">
            <a:off x="3261208" y="3978847"/>
            <a:ext cx="2970044" cy="2336801"/>
          </a:xfrm>
          <a:prstGeom prst="rect">
            <a:avLst/>
          </a:prstGeom>
          <a:ln w="25400">
            <a:solidFill>
              <a:srgbClr val="C00000"/>
            </a:solidFill>
          </a:ln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01E6B23D-71D0-6E40-5E1A-1FCD643A21E2}"/>
              </a:ext>
            </a:extLst>
          </p:cNvPr>
          <p:cNvSpPr txBox="1"/>
          <p:nvPr/>
        </p:nvSpPr>
        <p:spPr>
          <a:xfrm>
            <a:off x="6513474" y="101521"/>
            <a:ext cx="13226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60 days</a:t>
            </a:r>
          </a:p>
        </p:txBody>
      </p:sp>
      <p:pic>
        <p:nvPicPr>
          <p:cNvPr id="28" name="Picture 27" descr="A group of white rocks&#10;&#10;AI-generated content may be incorrect.">
            <a:extLst>
              <a:ext uri="{FF2B5EF4-FFF2-40B4-BE49-F238E27FC236}">
                <a16:creationId xmlns:a16="http://schemas.microsoft.com/office/drawing/2014/main" id="{131839C4-3B65-2D19-1576-59DC177340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798" t="731" r="6393" b="1012"/>
          <a:stretch>
            <a:fillRect/>
          </a:stretch>
        </p:blipFill>
        <p:spPr>
          <a:xfrm rot="16200000">
            <a:off x="5745100" y="928076"/>
            <a:ext cx="2970043" cy="2296087"/>
          </a:xfrm>
          <a:prstGeom prst="rect">
            <a:avLst/>
          </a:prstGeom>
          <a:ln w="25400">
            <a:solidFill>
              <a:schemeClr val="accent1"/>
            </a:solidFill>
          </a:ln>
        </p:spPr>
      </p:pic>
      <p:pic>
        <p:nvPicPr>
          <p:cNvPr id="29" name="Picture 28" descr="A close up of white rocks&#10;&#10;AI-generated content may be incorrect.">
            <a:extLst>
              <a:ext uri="{FF2B5EF4-FFF2-40B4-BE49-F238E27FC236}">
                <a16:creationId xmlns:a16="http://schemas.microsoft.com/office/drawing/2014/main" id="{7E87CEA4-45B6-345B-FD6F-93A8B012EB3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alphaModFix/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36000"/>
                    </a14:imgEffect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2670" t="524" r="5476" b="-49"/>
          <a:stretch>
            <a:fillRect/>
          </a:stretch>
        </p:blipFill>
        <p:spPr>
          <a:xfrm rot="16200000">
            <a:off x="5745100" y="3987381"/>
            <a:ext cx="2970043" cy="2319734"/>
          </a:xfrm>
          <a:prstGeom prst="rect">
            <a:avLst/>
          </a:prstGeom>
          <a:ln w="25400">
            <a:solidFill>
              <a:srgbClr val="C00000"/>
            </a:solidFill>
          </a:ln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25767A37-64A3-523F-63E0-0B624B4B1732}"/>
              </a:ext>
            </a:extLst>
          </p:cNvPr>
          <p:cNvSpPr txBox="1"/>
          <p:nvPr/>
        </p:nvSpPr>
        <p:spPr>
          <a:xfrm>
            <a:off x="9069978" y="101521"/>
            <a:ext cx="13226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90 days</a:t>
            </a: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6ED8384F-2B2C-648A-0CEB-0A81B52A833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4000"/>
                    </a14:imgEffect>
                  </a14:imgLayer>
                </a14:imgProps>
              </a:ext>
            </a:extLst>
          </a:blip>
          <a:srcRect l="24635" t="25167" r="23252" b="3396"/>
          <a:stretch>
            <a:fillRect/>
          </a:stretch>
        </p:blipFill>
        <p:spPr>
          <a:xfrm rot="5400000">
            <a:off x="8220650" y="920244"/>
            <a:ext cx="2960684" cy="2321111"/>
          </a:xfrm>
          <a:prstGeom prst="rect">
            <a:avLst/>
          </a:prstGeom>
          <a:ln w="25400">
            <a:solidFill>
              <a:srgbClr val="C00000"/>
            </a:solidFill>
          </a:ln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11782961-3006-C8A4-3B77-C076ABB67461}"/>
              </a:ext>
            </a:extLst>
          </p:cNvPr>
          <p:cNvSpPr txBox="1"/>
          <p:nvPr/>
        </p:nvSpPr>
        <p:spPr>
          <a:xfrm rot="16200000">
            <a:off x="9647642" y="1808012"/>
            <a:ext cx="3112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Sterile Skeletal Sand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293C206-65A1-7854-7B34-D143AFB2824A}"/>
              </a:ext>
            </a:extLst>
          </p:cNvPr>
          <p:cNvSpPr txBox="1"/>
          <p:nvPr/>
        </p:nvSpPr>
        <p:spPr>
          <a:xfrm rot="16200000">
            <a:off x="9703587" y="4907053"/>
            <a:ext cx="29700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Sand with microbes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7D8E847-50B7-C648-6244-147200BDCF71}"/>
              </a:ext>
            </a:extLst>
          </p:cNvPr>
          <p:cNvGrpSpPr/>
          <p:nvPr/>
        </p:nvGrpSpPr>
        <p:grpSpPr>
          <a:xfrm>
            <a:off x="8545612" y="3662225"/>
            <a:ext cx="2319735" cy="2960682"/>
            <a:chOff x="8545612" y="3662225"/>
            <a:chExt cx="2319735" cy="2960682"/>
          </a:xfrm>
        </p:grpSpPr>
        <p:pic>
          <p:nvPicPr>
            <p:cNvPr id="36" name="Picture 35" descr="A group of white rocks&#10;&#10;AI-generated content may be incorrect.">
              <a:extLst>
                <a:ext uri="{FF2B5EF4-FFF2-40B4-BE49-F238E27FC236}">
                  <a16:creationId xmlns:a16="http://schemas.microsoft.com/office/drawing/2014/main" id="{372E8D05-74BD-776C-30A6-42A09FAB8C0A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sharpenSoften amount="83000"/>
                      </a14:imgEffect>
                      <a14:imgEffect>
                        <a14:brightnessContrast bright="23000"/>
                      </a14:imgEffect>
                    </a14:imgLayer>
                  </a14:imgProps>
                </a:ext>
              </a:extLst>
            </a:blip>
            <a:srcRect l="23475" t="788" r="7437" b="2187"/>
            <a:stretch>
              <a:fillRect/>
            </a:stretch>
          </p:blipFill>
          <p:spPr>
            <a:xfrm rot="5400000">
              <a:off x="8225139" y="3982698"/>
              <a:ext cx="2960682" cy="2319735"/>
            </a:xfrm>
            <a:prstGeom prst="rect">
              <a:avLst/>
            </a:prstGeom>
            <a:ln w="25400">
              <a:solidFill>
                <a:srgbClr val="C00000"/>
              </a:solidFill>
            </a:ln>
          </p:spPr>
        </p:pic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53AC2CE9-9721-474F-F6BC-1CA66033A82C}"/>
                </a:ext>
              </a:extLst>
            </p:cNvPr>
            <p:cNvSpPr/>
            <p:nvPr/>
          </p:nvSpPr>
          <p:spPr>
            <a:xfrm>
              <a:off x="9290490" y="4262773"/>
              <a:ext cx="968470" cy="96847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597186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oup of rocks on a surface&#10;&#10;Description automatically generated">
            <a:extLst>
              <a:ext uri="{FF2B5EF4-FFF2-40B4-BE49-F238E27FC236}">
                <a16:creationId xmlns:a16="http://schemas.microsoft.com/office/drawing/2014/main" id="{5CBD9945-052B-474D-AEBD-DA94EAA538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978" b="2830"/>
          <a:stretch>
            <a:fillRect/>
          </a:stretch>
        </p:blipFill>
        <p:spPr>
          <a:xfrm>
            <a:off x="1511055" y="980661"/>
            <a:ext cx="4191489" cy="2766310"/>
          </a:xfrm>
          <a:prstGeom prst="rect">
            <a:avLst/>
          </a:prstGeom>
        </p:spPr>
      </p:pic>
      <p:pic>
        <p:nvPicPr>
          <p:cNvPr id="13" name="Picture 12" descr="Close-up of several rocks&#10;&#10;Description automatically generated">
            <a:extLst>
              <a:ext uri="{FF2B5EF4-FFF2-40B4-BE49-F238E27FC236}">
                <a16:creationId xmlns:a16="http://schemas.microsoft.com/office/drawing/2014/main" id="{540F043D-E34E-5D40-83D2-DB4484B95D7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1" t="7714" r="8158" b="2830"/>
          <a:stretch>
            <a:fillRect/>
          </a:stretch>
        </p:blipFill>
        <p:spPr>
          <a:xfrm>
            <a:off x="5803227" y="980661"/>
            <a:ext cx="4018772" cy="2892950"/>
          </a:xfrm>
          <a:prstGeom prst="rect">
            <a:avLst/>
          </a:prstGeom>
        </p:spPr>
      </p:pic>
      <p:pic>
        <p:nvPicPr>
          <p:cNvPr id="15" name="Picture 14" descr="A close-up of a microscope&#10;&#10;Description automatically generated">
            <a:extLst>
              <a:ext uri="{FF2B5EF4-FFF2-40B4-BE49-F238E27FC236}">
                <a16:creationId xmlns:a16="http://schemas.microsoft.com/office/drawing/2014/main" id="{43B5599E-03CD-6845-A7D6-B02B7FAC678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8627" t="-449" r="623" b="3129"/>
          <a:stretch>
            <a:fillRect/>
          </a:stretch>
        </p:blipFill>
        <p:spPr>
          <a:xfrm>
            <a:off x="5803227" y="3873611"/>
            <a:ext cx="4018772" cy="2877315"/>
          </a:xfrm>
          <a:prstGeom prst="rect">
            <a:avLst/>
          </a:prstGeom>
        </p:spPr>
      </p:pic>
      <p:pic>
        <p:nvPicPr>
          <p:cNvPr id="2" name="Picture 1" descr="A close-up of a microscope&#10;&#10;Description automatically generated">
            <a:extLst>
              <a:ext uri="{FF2B5EF4-FFF2-40B4-BE49-F238E27FC236}">
                <a16:creationId xmlns:a16="http://schemas.microsoft.com/office/drawing/2014/main" id="{5075BCFF-B18D-E600-C59D-E76B30685E4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2680"/>
          <a:stretch>
            <a:fillRect/>
          </a:stretch>
        </p:blipFill>
        <p:spPr>
          <a:xfrm>
            <a:off x="1511055" y="3855430"/>
            <a:ext cx="4191489" cy="2877315"/>
          </a:xfrm>
          <a:prstGeom prst="rect">
            <a:avLst/>
          </a:prstGeom>
        </p:spPr>
      </p:pic>
      <p:sp>
        <p:nvSpPr>
          <p:cNvPr id="3" name="Title 3">
            <a:extLst>
              <a:ext uri="{FF2B5EF4-FFF2-40B4-BE49-F238E27FC236}">
                <a16:creationId xmlns:a16="http://schemas.microsoft.com/office/drawing/2014/main" id="{46E0A99B-D602-BB0B-9BF9-BE6C82EDE5B7}"/>
              </a:ext>
            </a:extLst>
          </p:cNvPr>
          <p:cNvSpPr txBox="1">
            <a:spLocks/>
          </p:cNvSpPr>
          <p:nvPr/>
        </p:nvSpPr>
        <p:spPr>
          <a:xfrm>
            <a:off x="830781" y="263666"/>
            <a:ext cx="10530437" cy="4985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i="1" kern="1200">
                <a:solidFill>
                  <a:schemeClr val="accent1"/>
                </a:solidFill>
                <a:latin typeface="Montserrat" pitchFamily="2" charset="77"/>
                <a:ea typeface="+mj-ea"/>
                <a:cs typeface="+mj-cs"/>
              </a:defRPr>
            </a:lvl1pPr>
          </a:lstStyle>
          <a:p>
            <a:r>
              <a:rPr lang="en-US" sz="2800" b="1" kern="0" dirty="0"/>
              <a:t>Time 0 treated – no microbes</a:t>
            </a:r>
            <a:endParaRPr lang="en-US" sz="2800" b="1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E3511AA-292C-CCC0-7F40-B6F906043831}"/>
              </a:ext>
            </a:extLst>
          </p:cNvPr>
          <p:cNvGrpSpPr/>
          <p:nvPr/>
        </p:nvGrpSpPr>
        <p:grpSpPr>
          <a:xfrm>
            <a:off x="10033435" y="168362"/>
            <a:ext cx="1428466" cy="935392"/>
            <a:chOff x="10024412" y="-12219"/>
            <a:chExt cx="1557988" cy="111570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1EB593B-E540-FCB2-C8C0-E65AE6C84CE7}"/>
                </a:ext>
              </a:extLst>
            </p:cNvPr>
            <p:cNvSpPr txBox="1"/>
            <p:nvPr/>
          </p:nvSpPr>
          <p:spPr>
            <a:xfrm>
              <a:off x="10170373" y="791447"/>
              <a:ext cx="1412027" cy="3120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Eberli et al. 2025</a:t>
              </a: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868F60C8-4C5E-A5CD-577B-D94F1E5CE12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24412" y="-12219"/>
              <a:ext cx="1557988" cy="81760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2700" cap="sq">
              <a:solidFill>
                <a:srgbClr val="FFFFFF"/>
              </a:solidFill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val="37304157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4F26A1A-C955-7427-6A5C-5BE3C1E1BF67}"/>
              </a:ext>
            </a:extLst>
          </p:cNvPr>
          <p:cNvGrpSpPr/>
          <p:nvPr/>
        </p:nvGrpSpPr>
        <p:grpSpPr>
          <a:xfrm>
            <a:off x="10030385" y="135022"/>
            <a:ext cx="1449113" cy="948912"/>
            <a:chOff x="10024412" y="-12219"/>
            <a:chExt cx="1557988" cy="111570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8DE0933-122E-0178-9662-47FF326D1C9E}"/>
                </a:ext>
              </a:extLst>
            </p:cNvPr>
            <p:cNvSpPr txBox="1"/>
            <p:nvPr/>
          </p:nvSpPr>
          <p:spPr>
            <a:xfrm>
              <a:off x="10170373" y="791447"/>
              <a:ext cx="1412027" cy="3120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Eberli et al. 2025</a:t>
              </a: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D8FBC0A3-7050-A989-BF75-12763EF1896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24412" y="-12219"/>
              <a:ext cx="1557988" cy="81760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2700" cap="sq">
              <a:solidFill>
                <a:srgbClr val="FFFFFF"/>
              </a:solidFill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6F68EAF2-6EED-274E-9CB7-3371B00F601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538" t="27883" r="14804" b="2919"/>
          <a:stretch/>
        </p:blipFill>
        <p:spPr>
          <a:xfrm>
            <a:off x="106970" y="957958"/>
            <a:ext cx="3907433" cy="2739236"/>
          </a:xfrm>
          <a:prstGeom prst="rect">
            <a:avLst/>
          </a:prstGeom>
        </p:spPr>
      </p:pic>
      <p:pic>
        <p:nvPicPr>
          <p:cNvPr id="7" name="Picture 6" descr="Close-up of a microscope&#10;&#10;Description automatically generated">
            <a:extLst>
              <a:ext uri="{FF2B5EF4-FFF2-40B4-BE49-F238E27FC236}">
                <a16:creationId xmlns:a16="http://schemas.microsoft.com/office/drawing/2014/main" id="{F739DD96-20A1-D54C-BA36-EB291E16965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3092"/>
          <a:stretch>
            <a:fillRect/>
          </a:stretch>
        </p:blipFill>
        <p:spPr>
          <a:xfrm>
            <a:off x="4142283" y="945258"/>
            <a:ext cx="3907433" cy="2739236"/>
          </a:xfrm>
          <a:prstGeom prst="rect">
            <a:avLst/>
          </a:prstGeom>
        </p:spPr>
      </p:pic>
      <p:pic>
        <p:nvPicPr>
          <p:cNvPr id="9" name="Picture 8" descr="A close-up of a microscope&#10;&#10;Description automatically generated">
            <a:extLst>
              <a:ext uri="{FF2B5EF4-FFF2-40B4-BE49-F238E27FC236}">
                <a16:creationId xmlns:a16="http://schemas.microsoft.com/office/drawing/2014/main" id="{B59560D7-3612-B54A-9FA8-5E700B2096E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3092"/>
          <a:stretch>
            <a:fillRect/>
          </a:stretch>
        </p:blipFill>
        <p:spPr>
          <a:xfrm>
            <a:off x="8177596" y="945258"/>
            <a:ext cx="3885894" cy="2739236"/>
          </a:xfrm>
          <a:prstGeom prst="rect">
            <a:avLst/>
          </a:prstGeom>
        </p:spPr>
      </p:pic>
      <p:pic>
        <p:nvPicPr>
          <p:cNvPr id="11" name="Picture 10" descr="A close-up of a microscope&#10;&#10;Description automatically generated">
            <a:extLst>
              <a:ext uri="{FF2B5EF4-FFF2-40B4-BE49-F238E27FC236}">
                <a16:creationId xmlns:a16="http://schemas.microsoft.com/office/drawing/2014/main" id="{253C865B-2F1B-0143-88A6-30C11EB613B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2504"/>
          <a:stretch>
            <a:fillRect/>
          </a:stretch>
        </p:blipFill>
        <p:spPr>
          <a:xfrm>
            <a:off x="106970" y="3742459"/>
            <a:ext cx="3907433" cy="3047692"/>
          </a:xfrm>
          <a:prstGeom prst="rect">
            <a:avLst/>
          </a:prstGeom>
        </p:spPr>
      </p:pic>
      <p:pic>
        <p:nvPicPr>
          <p:cNvPr id="13" name="Picture 12" descr="Close-up of a microscope view of a white surface&#10;&#10;Description automatically generated">
            <a:extLst>
              <a:ext uri="{FF2B5EF4-FFF2-40B4-BE49-F238E27FC236}">
                <a16:creationId xmlns:a16="http://schemas.microsoft.com/office/drawing/2014/main" id="{46EFA133-E581-954D-B6EE-34177A80EC2C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b="3880"/>
          <a:stretch>
            <a:fillRect/>
          </a:stretch>
        </p:blipFill>
        <p:spPr>
          <a:xfrm>
            <a:off x="4142283" y="3742459"/>
            <a:ext cx="3907433" cy="3004661"/>
          </a:xfrm>
          <a:prstGeom prst="rect">
            <a:avLst/>
          </a:prstGeom>
        </p:spPr>
      </p:pic>
      <p:pic>
        <p:nvPicPr>
          <p:cNvPr id="15" name="Picture 14" descr="A close-up of a microscope&#10;&#10;Description automatically generated">
            <a:extLst>
              <a:ext uri="{FF2B5EF4-FFF2-40B4-BE49-F238E27FC236}">
                <a16:creationId xmlns:a16="http://schemas.microsoft.com/office/drawing/2014/main" id="{55449545-C8C9-FB49-B5C1-5DBC2310C0AE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b="3348"/>
          <a:stretch>
            <a:fillRect/>
          </a:stretch>
        </p:blipFill>
        <p:spPr>
          <a:xfrm>
            <a:off x="8177596" y="3742459"/>
            <a:ext cx="3885894" cy="300466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D0D0088-2746-57CE-8249-CA31E5EC8F88}"/>
              </a:ext>
            </a:extLst>
          </p:cNvPr>
          <p:cNvSpPr txBox="1"/>
          <p:nvPr/>
        </p:nvSpPr>
        <p:spPr>
          <a:xfrm>
            <a:off x="2781950" y="3916134"/>
            <a:ext cx="1232453" cy="553998"/>
          </a:xfrm>
          <a:prstGeom prst="rect">
            <a:avLst/>
          </a:prstGeom>
          <a:solidFill>
            <a:schemeClr val="bg1">
              <a:alpha val="83000"/>
            </a:schemeClr>
          </a:solidFill>
        </p:spPr>
        <p:txBody>
          <a:bodyPr wrap="square" lIns="91440" tIns="0" rIns="0" bIns="0" rtlCol="0">
            <a:spAutoFit/>
          </a:bodyPr>
          <a:lstStyle/>
          <a:p>
            <a:r>
              <a:rPr lang="en-US" dirty="0"/>
              <a:t>EPS with nanograins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F752076-A65A-A420-0EDD-10A4EDEFB86F}"/>
              </a:ext>
            </a:extLst>
          </p:cNvPr>
          <p:cNvSpPr txBox="1"/>
          <p:nvPr/>
        </p:nvSpPr>
        <p:spPr>
          <a:xfrm>
            <a:off x="10428454" y="1225943"/>
            <a:ext cx="1100937" cy="276999"/>
          </a:xfrm>
          <a:prstGeom prst="rect">
            <a:avLst/>
          </a:prstGeom>
          <a:solidFill>
            <a:schemeClr val="bg1">
              <a:alpha val="83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dirty="0"/>
              <a:t>EPS threads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D97205-40BF-EF61-7F62-85C9F5E41A17}"/>
              </a:ext>
            </a:extLst>
          </p:cNvPr>
          <p:cNvSpPr txBox="1"/>
          <p:nvPr/>
        </p:nvSpPr>
        <p:spPr>
          <a:xfrm>
            <a:off x="10030385" y="5355058"/>
            <a:ext cx="876154" cy="276999"/>
          </a:xfrm>
          <a:prstGeom prst="rect">
            <a:avLst/>
          </a:prstGeom>
          <a:solidFill>
            <a:schemeClr val="bg1">
              <a:alpha val="83000"/>
            </a:schemeClr>
          </a:solidFill>
        </p:spPr>
        <p:txBody>
          <a:bodyPr wrap="square" lIns="91440" tIns="0" rIns="0" bIns="0" rtlCol="0">
            <a:spAutoFit/>
          </a:bodyPr>
          <a:lstStyle/>
          <a:p>
            <a:r>
              <a:rPr lang="en-US" dirty="0"/>
              <a:t>Diatoms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67C889B-C99A-6AC2-F86B-1FF45D167918}"/>
              </a:ext>
            </a:extLst>
          </p:cNvPr>
          <p:cNvSpPr txBox="1"/>
          <p:nvPr/>
        </p:nvSpPr>
        <p:spPr>
          <a:xfrm>
            <a:off x="5935464" y="5580345"/>
            <a:ext cx="1220710" cy="553998"/>
          </a:xfrm>
          <a:prstGeom prst="rect">
            <a:avLst/>
          </a:prstGeom>
          <a:solidFill>
            <a:schemeClr val="bg1">
              <a:alpha val="83000"/>
            </a:schemeClr>
          </a:solidFill>
        </p:spPr>
        <p:txBody>
          <a:bodyPr wrap="square" lIns="91440" tIns="0" rIns="0" bIns="0" rtlCol="0">
            <a:spAutoFit/>
          </a:bodyPr>
          <a:lstStyle/>
          <a:p>
            <a:r>
              <a:rPr lang="en-US" dirty="0" err="1"/>
              <a:t>Rodshaped</a:t>
            </a:r>
            <a:r>
              <a:rPr lang="en-US" dirty="0"/>
              <a:t> bacteria</a:t>
            </a:r>
          </a:p>
        </p:txBody>
      </p:sp>
      <p:sp>
        <p:nvSpPr>
          <p:cNvPr id="23" name="Title 3">
            <a:extLst>
              <a:ext uri="{FF2B5EF4-FFF2-40B4-BE49-F238E27FC236}">
                <a16:creationId xmlns:a16="http://schemas.microsoft.com/office/drawing/2014/main" id="{C58B9233-CE19-71F9-A996-622917F66017}"/>
              </a:ext>
            </a:extLst>
          </p:cNvPr>
          <p:cNvSpPr txBox="1">
            <a:spLocks/>
          </p:cNvSpPr>
          <p:nvPr/>
        </p:nvSpPr>
        <p:spPr>
          <a:xfrm>
            <a:off x="347248" y="243608"/>
            <a:ext cx="10530437" cy="4985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i="1" kern="1200">
                <a:solidFill>
                  <a:schemeClr val="accent1"/>
                </a:solidFill>
                <a:latin typeface="Montserrat" pitchFamily="2" charset="77"/>
                <a:ea typeface="+mj-ea"/>
                <a:cs typeface="+mj-cs"/>
              </a:defRPr>
            </a:lvl1pPr>
          </a:lstStyle>
          <a:p>
            <a:r>
              <a:rPr lang="en-US" sz="3200" kern="0" dirty="0"/>
              <a:t>Time 0 untreated – with microbes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1952103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3F1B20D-CDF3-5405-4D58-210144F53838}"/>
              </a:ext>
            </a:extLst>
          </p:cNvPr>
          <p:cNvGrpSpPr/>
          <p:nvPr/>
        </p:nvGrpSpPr>
        <p:grpSpPr>
          <a:xfrm>
            <a:off x="10033435" y="168362"/>
            <a:ext cx="1428466" cy="935392"/>
            <a:chOff x="10024412" y="-12219"/>
            <a:chExt cx="1557988" cy="1115706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76D63556-C4CC-F483-443B-B964B24BA4A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24412" y="-12219"/>
              <a:ext cx="1557988" cy="81760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2700" cap="sq">
              <a:solidFill>
                <a:srgbClr val="FFFFFF"/>
              </a:solidFill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DEF227E-E8DC-ADC3-6547-26B295C8427C}"/>
                </a:ext>
              </a:extLst>
            </p:cNvPr>
            <p:cNvSpPr txBox="1"/>
            <p:nvPr/>
          </p:nvSpPr>
          <p:spPr>
            <a:xfrm>
              <a:off x="10170373" y="791447"/>
              <a:ext cx="1412027" cy="3120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Eberli et al. 2025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BA67C04C-F341-2596-A91F-746830DB237E}"/>
              </a:ext>
            </a:extLst>
          </p:cNvPr>
          <p:cNvGrpSpPr/>
          <p:nvPr/>
        </p:nvGrpSpPr>
        <p:grpSpPr>
          <a:xfrm>
            <a:off x="133608" y="957958"/>
            <a:ext cx="11929210" cy="3087403"/>
            <a:chOff x="140139" y="3698042"/>
            <a:chExt cx="11929210" cy="3087403"/>
          </a:xfrm>
        </p:grpSpPr>
        <p:pic>
          <p:nvPicPr>
            <p:cNvPr id="25" name="Picture 24" descr="A close-up of a microscope&#10;&#10;Description automatically generated">
              <a:extLst>
                <a:ext uri="{FF2B5EF4-FFF2-40B4-BE49-F238E27FC236}">
                  <a16:creationId xmlns:a16="http://schemas.microsoft.com/office/drawing/2014/main" id="{82F5FC93-BD84-6F4F-9312-8A93F2FEB2A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b="3256"/>
            <a:stretch>
              <a:fillRect/>
            </a:stretch>
          </p:blipFill>
          <p:spPr>
            <a:xfrm>
              <a:off x="8185335" y="3698042"/>
              <a:ext cx="3884014" cy="3083563"/>
            </a:xfrm>
            <a:prstGeom prst="rect">
              <a:avLst/>
            </a:prstGeom>
          </p:spPr>
        </p:pic>
        <p:pic>
          <p:nvPicPr>
            <p:cNvPr id="27" name="Picture 26" descr="Close-up of a microscope&#10;&#10;Description automatically generated">
              <a:extLst>
                <a:ext uri="{FF2B5EF4-FFF2-40B4-BE49-F238E27FC236}">
                  <a16:creationId xmlns:a16="http://schemas.microsoft.com/office/drawing/2014/main" id="{4CA7105B-76A2-4C4B-B5D0-B32DF062C10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b="3135"/>
            <a:stretch>
              <a:fillRect/>
            </a:stretch>
          </p:blipFill>
          <p:spPr>
            <a:xfrm>
              <a:off x="4162737" y="3698042"/>
              <a:ext cx="3984161" cy="3087401"/>
            </a:xfrm>
            <a:prstGeom prst="rect">
              <a:avLst/>
            </a:prstGeom>
          </p:spPr>
        </p:pic>
        <p:pic>
          <p:nvPicPr>
            <p:cNvPr id="29" name="Picture 28" descr="A close-up of a microscope&#10;&#10;Description automatically generated">
              <a:extLst>
                <a:ext uri="{FF2B5EF4-FFF2-40B4-BE49-F238E27FC236}">
                  <a16:creationId xmlns:a16="http://schemas.microsoft.com/office/drawing/2014/main" id="{98EFC544-231D-534E-A867-8D4CDF9FF28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b="3135"/>
            <a:stretch>
              <a:fillRect/>
            </a:stretch>
          </p:blipFill>
          <p:spPr>
            <a:xfrm>
              <a:off x="140139" y="3698045"/>
              <a:ext cx="3984161" cy="3087400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67CA8C6-74CA-F66C-0DD5-631BF203AC49}"/>
              </a:ext>
            </a:extLst>
          </p:cNvPr>
          <p:cNvGrpSpPr/>
          <p:nvPr/>
        </p:nvGrpSpPr>
        <p:grpSpPr>
          <a:xfrm>
            <a:off x="151093" y="4078041"/>
            <a:ext cx="11911725" cy="2683147"/>
            <a:chOff x="140138" y="956600"/>
            <a:chExt cx="11911725" cy="2683147"/>
          </a:xfrm>
        </p:grpSpPr>
        <p:pic>
          <p:nvPicPr>
            <p:cNvPr id="13" name="Picture 12" descr="A close-up of a rock&#10;&#10;Description automatically generated">
              <a:extLst>
                <a:ext uri="{FF2B5EF4-FFF2-40B4-BE49-F238E27FC236}">
                  <a16:creationId xmlns:a16="http://schemas.microsoft.com/office/drawing/2014/main" id="{5B8C36A4-74BA-A843-B78C-1C1627E6BE2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t="9594" b="3134"/>
            <a:stretch>
              <a:fillRect/>
            </a:stretch>
          </p:blipFill>
          <p:spPr>
            <a:xfrm>
              <a:off x="140138" y="956600"/>
              <a:ext cx="3984161" cy="2683146"/>
            </a:xfrm>
            <a:prstGeom prst="rect">
              <a:avLst/>
            </a:prstGeom>
          </p:spPr>
        </p:pic>
        <p:pic>
          <p:nvPicPr>
            <p:cNvPr id="23" name="Picture 22" descr="A close-up of a microscope&#10;&#10;Description automatically generated">
              <a:extLst>
                <a:ext uri="{FF2B5EF4-FFF2-40B4-BE49-F238E27FC236}">
                  <a16:creationId xmlns:a16="http://schemas.microsoft.com/office/drawing/2014/main" id="{FFB5E300-C25C-9243-869E-2745E856DB5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t="9595" b="3135"/>
            <a:stretch>
              <a:fillRect/>
            </a:stretch>
          </p:blipFill>
          <p:spPr>
            <a:xfrm>
              <a:off x="4162737" y="956601"/>
              <a:ext cx="3984161" cy="2683146"/>
            </a:xfrm>
            <a:prstGeom prst="rect">
              <a:avLst/>
            </a:prstGeom>
          </p:spPr>
        </p:pic>
        <p:pic>
          <p:nvPicPr>
            <p:cNvPr id="31" name="Picture 30" descr="A close-up of a rock&#10;&#10;Description automatically generated">
              <a:extLst>
                <a:ext uri="{FF2B5EF4-FFF2-40B4-BE49-F238E27FC236}">
                  <a16:creationId xmlns:a16="http://schemas.microsoft.com/office/drawing/2014/main" id="{50EC100C-6E62-6849-9C97-19C722E18E7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 t="9582" r="2952" b="3256"/>
            <a:stretch>
              <a:fillRect/>
            </a:stretch>
          </p:blipFill>
          <p:spPr>
            <a:xfrm>
              <a:off x="8185337" y="956601"/>
              <a:ext cx="3866526" cy="2683145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CE9551D5-813C-A2BD-89C2-D831D05056A8}"/>
              </a:ext>
            </a:extLst>
          </p:cNvPr>
          <p:cNvSpPr txBox="1"/>
          <p:nvPr/>
        </p:nvSpPr>
        <p:spPr>
          <a:xfrm>
            <a:off x="2360451" y="1276879"/>
            <a:ext cx="1449550" cy="276999"/>
          </a:xfrm>
          <a:prstGeom prst="rect">
            <a:avLst/>
          </a:prstGeom>
          <a:solidFill>
            <a:schemeClr val="bg1">
              <a:alpha val="83000"/>
            </a:schemeClr>
          </a:solidFill>
        </p:spPr>
        <p:txBody>
          <a:bodyPr wrap="square" lIns="91440" tIns="0" rIns="0" bIns="0" rtlCol="0">
            <a:spAutoFit/>
          </a:bodyPr>
          <a:lstStyle/>
          <a:p>
            <a:r>
              <a:rPr lang="en-US" dirty="0"/>
              <a:t>Calc. filament</a:t>
            </a:r>
          </a:p>
        </p:txBody>
      </p:sp>
      <p:sp>
        <p:nvSpPr>
          <p:cNvPr id="9" name="Title 3">
            <a:extLst>
              <a:ext uri="{FF2B5EF4-FFF2-40B4-BE49-F238E27FC236}">
                <a16:creationId xmlns:a16="http://schemas.microsoft.com/office/drawing/2014/main" id="{BA22C217-E9B6-AF3E-C58A-05DCA6544C03}"/>
              </a:ext>
            </a:extLst>
          </p:cNvPr>
          <p:cNvSpPr txBox="1">
            <a:spLocks/>
          </p:cNvSpPr>
          <p:nvPr/>
        </p:nvSpPr>
        <p:spPr>
          <a:xfrm>
            <a:off x="347248" y="243608"/>
            <a:ext cx="10530437" cy="4985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i="1" kern="1200">
                <a:solidFill>
                  <a:schemeClr val="accent1"/>
                </a:solidFill>
                <a:latin typeface="Montserrat" pitchFamily="2" charset="77"/>
                <a:ea typeface="+mj-ea"/>
                <a:cs typeface="+mj-cs"/>
              </a:defRPr>
            </a:lvl1pPr>
          </a:lstStyle>
          <a:p>
            <a:r>
              <a:rPr lang="en-US" sz="3200" kern="0" dirty="0"/>
              <a:t>90 days untreated – with microbes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0589744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lose-up of a rock formation&#10;&#10;Description automatically generated">
            <a:extLst>
              <a:ext uri="{FF2B5EF4-FFF2-40B4-BE49-F238E27FC236}">
                <a16:creationId xmlns:a16="http://schemas.microsoft.com/office/drawing/2014/main" id="{066169AE-014F-4F48-9910-ADE5789ECDBE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-7000" contrast="10000"/>
                    </a14:imgEffect>
                  </a14:imgLayer>
                </a14:imgProps>
              </a:ext>
            </a:extLst>
          </a:blip>
          <a:srcRect b="3731"/>
          <a:stretch>
            <a:fillRect/>
          </a:stretch>
        </p:blipFill>
        <p:spPr>
          <a:xfrm>
            <a:off x="383997" y="957958"/>
            <a:ext cx="3648300" cy="2811350"/>
          </a:xfrm>
          <a:prstGeom prst="rect">
            <a:avLst/>
          </a:prstGeom>
        </p:spPr>
      </p:pic>
      <p:pic>
        <p:nvPicPr>
          <p:cNvPr id="11" name="Picture 10" descr="Close-up of a white rock with a black background&#10;&#10;Description automatically generated">
            <a:extLst>
              <a:ext uri="{FF2B5EF4-FFF2-40B4-BE49-F238E27FC236}">
                <a16:creationId xmlns:a16="http://schemas.microsoft.com/office/drawing/2014/main" id="{185CBD07-C9F7-BB40-85BE-5465E7297A55}"/>
              </a:ext>
            </a:extLst>
          </p:cNvPr>
          <p:cNvPicPr>
            <a:picLocks/>
          </p:cNvPicPr>
          <p:nvPr/>
        </p:nvPicPr>
        <p:blipFill>
          <a:blip r:embed="rId5"/>
          <a:srcRect b="3731"/>
          <a:stretch>
            <a:fillRect/>
          </a:stretch>
        </p:blipFill>
        <p:spPr>
          <a:xfrm>
            <a:off x="4117584" y="957958"/>
            <a:ext cx="3692208" cy="2811350"/>
          </a:xfrm>
          <a:prstGeom prst="rect">
            <a:avLst/>
          </a:prstGeom>
        </p:spPr>
      </p:pic>
      <p:pic>
        <p:nvPicPr>
          <p:cNvPr id="12" name="Picture 11" descr="Close-up of a rock formation&#10;&#10;Description automatically generated">
            <a:extLst>
              <a:ext uri="{FF2B5EF4-FFF2-40B4-BE49-F238E27FC236}">
                <a16:creationId xmlns:a16="http://schemas.microsoft.com/office/drawing/2014/main" id="{428F00A8-ACD0-D143-82F1-3E72A911D6CD}"/>
              </a:ext>
            </a:extLst>
          </p:cNvPr>
          <p:cNvPicPr>
            <a:picLocks/>
          </p:cNvPicPr>
          <p:nvPr/>
        </p:nvPicPr>
        <p:blipFill>
          <a:blip r:embed="rId6"/>
          <a:srcRect b="3731"/>
          <a:stretch>
            <a:fillRect/>
          </a:stretch>
        </p:blipFill>
        <p:spPr>
          <a:xfrm>
            <a:off x="7876705" y="957958"/>
            <a:ext cx="3648300" cy="2811350"/>
          </a:xfrm>
          <a:prstGeom prst="rect">
            <a:avLst/>
          </a:prstGeom>
        </p:spPr>
      </p:pic>
      <p:pic>
        <p:nvPicPr>
          <p:cNvPr id="13" name="Picture 12" descr="Close-up of a rock with a few small rocks&#10;&#10;Description automatically generated with medium confidence">
            <a:extLst>
              <a:ext uri="{FF2B5EF4-FFF2-40B4-BE49-F238E27FC236}">
                <a16:creationId xmlns:a16="http://schemas.microsoft.com/office/drawing/2014/main" id="{B0B3A51E-E506-D048-9AFA-56DB0F027EF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3731"/>
          <a:stretch>
            <a:fillRect/>
          </a:stretch>
        </p:blipFill>
        <p:spPr>
          <a:xfrm>
            <a:off x="413308" y="3883100"/>
            <a:ext cx="3650393" cy="2811350"/>
          </a:xfrm>
          <a:prstGeom prst="rect">
            <a:avLst/>
          </a:prstGeom>
        </p:spPr>
      </p:pic>
      <p:pic>
        <p:nvPicPr>
          <p:cNvPr id="14" name="Picture 13" descr="Close-up of a rock formation&#10;&#10;Description automatically generated">
            <a:extLst>
              <a:ext uri="{FF2B5EF4-FFF2-40B4-BE49-F238E27FC236}">
                <a16:creationId xmlns:a16="http://schemas.microsoft.com/office/drawing/2014/main" id="{8209A450-57A3-DC42-924C-45A9ECE195E8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b="2216"/>
          <a:stretch>
            <a:fillRect/>
          </a:stretch>
        </p:blipFill>
        <p:spPr>
          <a:xfrm>
            <a:off x="7863675" y="3856692"/>
            <a:ext cx="3661330" cy="2864167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2C2F22D0-32A2-E64D-B3D9-FC9E32C3AC48}"/>
              </a:ext>
            </a:extLst>
          </p:cNvPr>
          <p:cNvGrpSpPr/>
          <p:nvPr/>
        </p:nvGrpSpPr>
        <p:grpSpPr>
          <a:xfrm>
            <a:off x="4117584" y="3856692"/>
            <a:ext cx="3692208" cy="2864168"/>
            <a:chOff x="4284885" y="3630188"/>
            <a:chExt cx="4034765" cy="3129901"/>
          </a:xfrm>
        </p:grpSpPr>
        <p:pic>
          <p:nvPicPr>
            <p:cNvPr id="15" name="Picture 14" descr="A close-up of several rocks&#10;&#10;Description automatically generated">
              <a:extLst>
                <a:ext uri="{FF2B5EF4-FFF2-40B4-BE49-F238E27FC236}">
                  <a16:creationId xmlns:a16="http://schemas.microsoft.com/office/drawing/2014/main" id="{B29C0889-7AD7-C240-AC3E-A0F05D8366B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 b="3033"/>
            <a:stretch>
              <a:fillRect/>
            </a:stretch>
          </p:blipFill>
          <p:spPr>
            <a:xfrm>
              <a:off x="4284885" y="3630188"/>
              <a:ext cx="4034765" cy="3129901"/>
            </a:xfrm>
            <a:prstGeom prst="rect">
              <a:avLst/>
            </a:prstGeom>
          </p:spPr>
        </p:pic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E78E479-72F3-C044-A58A-CF019F5C2AC5}"/>
                </a:ext>
              </a:extLst>
            </p:cNvPr>
            <p:cNvSpPr/>
            <p:nvPr/>
          </p:nvSpPr>
          <p:spPr>
            <a:xfrm>
              <a:off x="6255657" y="4934857"/>
              <a:ext cx="653143" cy="406400"/>
            </a:xfrm>
            <a:prstGeom prst="rect">
              <a:avLst/>
            </a:prstGeom>
            <a:noFill/>
            <a:ln w="254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3">
            <a:extLst>
              <a:ext uri="{FF2B5EF4-FFF2-40B4-BE49-F238E27FC236}">
                <a16:creationId xmlns:a16="http://schemas.microsoft.com/office/drawing/2014/main" id="{B19365E5-928B-BEFE-F013-9D918C4CDA3A}"/>
              </a:ext>
            </a:extLst>
          </p:cNvPr>
          <p:cNvSpPr txBox="1">
            <a:spLocks/>
          </p:cNvSpPr>
          <p:nvPr/>
        </p:nvSpPr>
        <p:spPr>
          <a:xfrm>
            <a:off x="347248" y="243608"/>
            <a:ext cx="10530437" cy="4985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i="1" kern="1200">
                <a:solidFill>
                  <a:schemeClr val="accent1"/>
                </a:solidFill>
                <a:latin typeface="Montserrat" pitchFamily="2" charset="77"/>
                <a:ea typeface="+mj-ea"/>
                <a:cs typeface="+mj-cs"/>
              </a:defRPr>
            </a:lvl1pPr>
          </a:lstStyle>
          <a:p>
            <a:r>
              <a:rPr lang="en-US" sz="3200" kern="0" dirty="0"/>
              <a:t>90 days untreated – with microbes</a:t>
            </a:r>
            <a:endParaRPr lang="en-US" sz="32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3DD2CF3-DA58-6626-B51F-5893491A5CBB}"/>
              </a:ext>
            </a:extLst>
          </p:cNvPr>
          <p:cNvGrpSpPr/>
          <p:nvPr/>
        </p:nvGrpSpPr>
        <p:grpSpPr>
          <a:xfrm>
            <a:off x="10096539" y="110880"/>
            <a:ext cx="1428466" cy="847078"/>
            <a:chOff x="10024412" y="93119"/>
            <a:chExt cx="1557988" cy="101036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C49BD36-AA65-CDF5-A34C-F7BFD4A1F1D9}"/>
                </a:ext>
              </a:extLst>
            </p:cNvPr>
            <p:cNvSpPr txBox="1"/>
            <p:nvPr/>
          </p:nvSpPr>
          <p:spPr>
            <a:xfrm>
              <a:off x="10170373" y="791447"/>
              <a:ext cx="1412027" cy="3120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Eberli et al. 2025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31F156B-ED55-3639-1D7C-11C87C6DCC5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24412" y="93119"/>
              <a:ext cx="1557988" cy="712266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2700" cap="sq">
              <a:solidFill>
                <a:srgbClr val="FFFFFF"/>
              </a:solidFill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99F78B73-96FF-E241-B7B8-13B2E880F6A7}"/>
              </a:ext>
            </a:extLst>
          </p:cNvPr>
          <p:cNvSpPr/>
          <p:nvPr/>
        </p:nvSpPr>
        <p:spPr>
          <a:xfrm>
            <a:off x="4916775" y="1940757"/>
            <a:ext cx="2113612" cy="1596922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1323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D94B581-42FC-5D42-A848-4496CF831D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5759" y="977107"/>
            <a:ext cx="4474879" cy="5726571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93DF4C2C-C02B-74BF-EC0F-35007C0FB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297178"/>
            <a:ext cx="10530437" cy="498598"/>
          </a:xfrm>
        </p:spPr>
        <p:txBody>
          <a:bodyPr/>
          <a:lstStyle/>
          <a:p>
            <a:r>
              <a:rPr lang="en-US" altLang="en-US" dirty="0">
                <a:solidFill>
                  <a:schemeClr val="accent1">
                    <a:lumMod val="75000"/>
                  </a:schemeClr>
                </a:solidFill>
              </a:rPr>
              <a:t>Lithified seafloor of skeletal sediment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74E342A-6399-5401-EE65-D75DD03993E8}"/>
              </a:ext>
            </a:extLst>
          </p:cNvPr>
          <p:cNvGrpSpPr/>
          <p:nvPr/>
        </p:nvGrpSpPr>
        <p:grpSpPr>
          <a:xfrm>
            <a:off x="8012360" y="1054966"/>
            <a:ext cx="3694697" cy="2657433"/>
            <a:chOff x="2912034" y="772325"/>
            <a:chExt cx="2525923" cy="187167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7" name="Picture 16" descr="IMG_4569.JPG">
              <a:extLst>
                <a:ext uri="{FF2B5EF4-FFF2-40B4-BE49-F238E27FC236}">
                  <a16:creationId xmlns:a16="http://schemas.microsoft.com/office/drawing/2014/main" id="{B1F30D7F-1C3B-072C-45D1-F865EE22DC9E}"/>
                </a:ext>
              </a:extLst>
            </p:cNvPr>
            <p:cNvPicPr>
              <a:picLocks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>
                      <a14:imgEffect>
                        <a14:brightnessContrast bright="2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12034" y="772325"/>
              <a:ext cx="2525923" cy="1871676"/>
            </a:xfrm>
            <a:prstGeom prst="rect">
              <a:avLst/>
            </a:prstGeom>
            <a:ln w="12700" cap="sq">
              <a:solidFill>
                <a:srgbClr val="000000"/>
              </a:solidFill>
              <a:miter lim="800000"/>
            </a:ln>
            <a:effectLst>
              <a:outerShdw blurRad="57150" dist="50800" dir="2700000" algn="tl" rotWithShape="0">
                <a:srgbClr val="000000">
                  <a:alpha val="40000"/>
                </a:srgbClr>
              </a:outerShdw>
            </a:effectLst>
          </p:spPr>
        </p:pic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DA26E8F4-605E-E1FF-005E-D328AE23A5A8}"/>
                </a:ext>
              </a:extLst>
            </p:cNvPr>
            <p:cNvSpPr/>
            <p:nvPr/>
          </p:nvSpPr>
          <p:spPr>
            <a:xfrm>
              <a:off x="2912034" y="842570"/>
              <a:ext cx="1127954" cy="34624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400" dirty="0">
                  <a:solidFill>
                    <a:srgbClr val="000000"/>
                  </a:solidFill>
                  <a:latin typeface="Helvetica"/>
                  <a:cs typeface="Helvetica"/>
                </a:rPr>
                <a:t>Rudstone</a:t>
              </a:r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33AC6101-FA3D-50D4-5070-EC6A0DCDF8A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41717" y="1054966"/>
            <a:ext cx="3151211" cy="5583714"/>
          </a:xfrm>
          <a:prstGeom prst="rect">
            <a:avLst/>
          </a:prstGeom>
          <a:ln w="127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0" name="Picture 19" descr="IMG_1130.JPG">
            <a:extLst>
              <a:ext uri="{FF2B5EF4-FFF2-40B4-BE49-F238E27FC236}">
                <a16:creationId xmlns:a16="http://schemas.microsoft.com/office/drawing/2014/main" id="{F2D7B2E3-277E-6D7C-B44A-A0680252821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2360" y="3927115"/>
            <a:ext cx="3694697" cy="2657432"/>
          </a:xfrm>
          <a:prstGeom prst="rect">
            <a:avLst/>
          </a:prstGeom>
          <a:ln w="127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1A0FE949-2940-1C56-D4E2-88D54BA063C1}"/>
              </a:ext>
            </a:extLst>
          </p:cNvPr>
          <p:cNvSpPr/>
          <p:nvPr/>
        </p:nvSpPr>
        <p:spPr>
          <a:xfrm>
            <a:off x="8164671" y="3930204"/>
            <a:ext cx="17508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Helvetica"/>
                <a:cs typeface="Helvetica"/>
              </a:rPr>
              <a:t>Pavement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9E308D4-944D-4198-BCB9-CF802CCEC531}"/>
              </a:ext>
            </a:extLst>
          </p:cNvPr>
          <p:cNvGrpSpPr/>
          <p:nvPr/>
        </p:nvGrpSpPr>
        <p:grpSpPr>
          <a:xfrm>
            <a:off x="10039634" y="78781"/>
            <a:ext cx="1428466" cy="935392"/>
            <a:chOff x="10024412" y="-12219"/>
            <a:chExt cx="1557988" cy="111570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E4B1453-9937-C724-C39C-22F7A7294092}"/>
                </a:ext>
              </a:extLst>
            </p:cNvPr>
            <p:cNvSpPr txBox="1"/>
            <p:nvPr/>
          </p:nvSpPr>
          <p:spPr>
            <a:xfrm>
              <a:off x="10170373" y="791447"/>
              <a:ext cx="1412027" cy="3120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Eberli et al. 2025</a:t>
              </a: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020806F4-AA89-A775-875E-6443164C556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24412" y="-12219"/>
              <a:ext cx="1557988" cy="81760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2700" cap="sq">
              <a:solidFill>
                <a:srgbClr val="FFFFFF"/>
              </a:solidFill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val="36332415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C47F0A96-A469-0C41-A6A6-9D983CE457ED}"/>
              </a:ext>
            </a:extLst>
          </p:cNvPr>
          <p:cNvSpPr/>
          <p:nvPr/>
        </p:nvSpPr>
        <p:spPr>
          <a:xfrm>
            <a:off x="317500" y="6023130"/>
            <a:ext cx="1231900" cy="774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1A9C3BAC-B605-7C4D-9AEB-65CE93941C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131" y="1016001"/>
            <a:ext cx="11062068" cy="5553684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8D6EEB71-626D-0844-99A3-DD83AEBD9365}"/>
              </a:ext>
            </a:extLst>
          </p:cNvPr>
          <p:cNvSpPr txBox="1"/>
          <p:nvPr/>
        </p:nvSpPr>
        <p:spPr>
          <a:xfrm>
            <a:off x="317500" y="6469662"/>
            <a:ext cx="3529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From Diaz and Eberli 2021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2C2B33E-60EC-22AC-D5CA-130FAEC68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697" y="248094"/>
            <a:ext cx="10530437" cy="498598"/>
          </a:xfrm>
        </p:spPr>
        <p:txBody>
          <a:bodyPr/>
          <a:lstStyle/>
          <a:p>
            <a:r>
              <a:rPr lang="en-US" i="0" dirty="0">
                <a:solidFill>
                  <a:srgbClr val="002060"/>
                </a:solidFill>
              </a:rPr>
              <a:t>Micritic Meniscus Cement in Coquinas</a:t>
            </a:r>
            <a:endParaRPr lang="en-US" i="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4855E1C-1D26-353E-6030-5CA8EB8CBBE7}"/>
              </a:ext>
            </a:extLst>
          </p:cNvPr>
          <p:cNvGrpSpPr/>
          <p:nvPr/>
        </p:nvGrpSpPr>
        <p:grpSpPr>
          <a:xfrm>
            <a:off x="4125126" y="3758438"/>
            <a:ext cx="7381073" cy="2898572"/>
            <a:chOff x="4125126" y="3758438"/>
            <a:chExt cx="7381073" cy="2898572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EDBF7F79-CB36-2626-0F8B-5CCAA900C38A}"/>
                </a:ext>
              </a:extLst>
            </p:cNvPr>
            <p:cNvGrpSpPr/>
            <p:nvPr/>
          </p:nvGrpSpPr>
          <p:grpSpPr>
            <a:xfrm>
              <a:off x="4125126" y="3758438"/>
              <a:ext cx="7381073" cy="2898572"/>
              <a:chOff x="4125126" y="3758438"/>
              <a:chExt cx="7381073" cy="2898572"/>
            </a:xfrm>
          </p:grpSpPr>
          <p:pic>
            <p:nvPicPr>
              <p:cNvPr id="2" name="Picture 1" descr="Close-up of a rock formation&#10;&#10;Description automatically generated">
                <a:extLst>
                  <a:ext uri="{FF2B5EF4-FFF2-40B4-BE49-F238E27FC236}">
                    <a16:creationId xmlns:a16="http://schemas.microsoft.com/office/drawing/2014/main" id="{CF08825B-A500-84B6-812E-D0CC063839B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b="2216"/>
              <a:stretch>
                <a:fillRect/>
              </a:stretch>
            </p:blipFill>
            <p:spPr>
              <a:xfrm>
                <a:off x="7844869" y="3792843"/>
                <a:ext cx="3661330" cy="2864167"/>
              </a:xfrm>
              <a:prstGeom prst="rect">
                <a:avLst/>
              </a:prstGeom>
            </p:spPr>
          </p:pic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8D2480DF-04B5-314E-54B0-BECAC49D716B}"/>
                  </a:ext>
                </a:extLst>
              </p:cNvPr>
              <p:cNvGrpSpPr/>
              <p:nvPr/>
            </p:nvGrpSpPr>
            <p:grpSpPr>
              <a:xfrm>
                <a:off x="4125126" y="3758438"/>
                <a:ext cx="3692208" cy="2864168"/>
                <a:chOff x="4284885" y="3630188"/>
                <a:chExt cx="4034765" cy="3129901"/>
              </a:xfrm>
            </p:grpSpPr>
            <p:pic>
              <p:nvPicPr>
                <p:cNvPr id="5" name="Picture 4" descr="A close-up of several rocks&#10;&#10;Description automatically generated">
                  <a:extLst>
                    <a:ext uri="{FF2B5EF4-FFF2-40B4-BE49-F238E27FC236}">
                      <a16:creationId xmlns:a16="http://schemas.microsoft.com/office/drawing/2014/main" id="{FCA2194C-9A62-903E-785C-5E05183E9F5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rcRect b="3033"/>
                <a:stretch>
                  <a:fillRect/>
                </a:stretch>
              </p:blipFill>
              <p:spPr>
                <a:xfrm>
                  <a:off x="4284885" y="3630188"/>
                  <a:ext cx="4034765" cy="3129901"/>
                </a:xfrm>
                <a:prstGeom prst="rect">
                  <a:avLst/>
                </a:prstGeom>
              </p:spPr>
            </p:pic>
            <p:sp>
              <p:nvSpPr>
                <p:cNvPr id="6" name="Rectangle 5">
                  <a:extLst>
                    <a:ext uri="{FF2B5EF4-FFF2-40B4-BE49-F238E27FC236}">
                      <a16:creationId xmlns:a16="http://schemas.microsoft.com/office/drawing/2014/main" id="{E5F91787-3058-4704-2E6A-32C3625326EA}"/>
                    </a:ext>
                  </a:extLst>
                </p:cNvPr>
                <p:cNvSpPr/>
                <p:nvPr/>
              </p:nvSpPr>
              <p:spPr>
                <a:xfrm>
                  <a:off x="6255657" y="4934857"/>
                  <a:ext cx="653143" cy="406400"/>
                </a:xfrm>
                <a:prstGeom prst="rect">
                  <a:avLst/>
                </a:prstGeom>
                <a:noFill/>
                <a:ln w="25400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1E46941-DF88-7B69-921E-34C6C683C377}"/>
                </a:ext>
              </a:extLst>
            </p:cNvPr>
            <p:cNvSpPr txBox="1"/>
            <p:nvPr/>
          </p:nvSpPr>
          <p:spPr>
            <a:xfrm>
              <a:off x="8634134" y="5862741"/>
              <a:ext cx="2540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FF00"/>
                  </a:solidFill>
                </a:rPr>
                <a:t>In vitro bridging cement 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9662A8F-A307-D341-CE2A-761E65D19F9E}"/>
              </a:ext>
            </a:extLst>
          </p:cNvPr>
          <p:cNvGrpSpPr/>
          <p:nvPr/>
        </p:nvGrpSpPr>
        <p:grpSpPr>
          <a:xfrm>
            <a:off x="10015851" y="80609"/>
            <a:ext cx="1428466" cy="935392"/>
            <a:chOff x="10024412" y="-12219"/>
            <a:chExt cx="1557988" cy="111570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419D48F-790B-C7DB-9CE2-82E7F7024F46}"/>
                </a:ext>
              </a:extLst>
            </p:cNvPr>
            <p:cNvSpPr txBox="1"/>
            <p:nvPr/>
          </p:nvSpPr>
          <p:spPr>
            <a:xfrm>
              <a:off x="10170373" y="791447"/>
              <a:ext cx="1412027" cy="3120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Eberli et al. 2025</a:t>
              </a: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902B9561-1E9F-FAC2-0FE9-450D7BC80E5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24412" y="-12219"/>
              <a:ext cx="1557988" cy="81760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2700" cap="sq">
              <a:solidFill>
                <a:srgbClr val="FFFFFF"/>
              </a:solidFill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val="2427865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8EB76F-2AB1-722B-61AA-EECD714CF3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45D6E-5FD7-B6F8-AD64-47D1749E7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802" y="285557"/>
            <a:ext cx="10530437" cy="498598"/>
          </a:xfrm>
        </p:spPr>
        <p:txBody>
          <a:bodyPr/>
          <a:lstStyle/>
          <a:p>
            <a:r>
              <a:rPr lang="en-US" dirty="0"/>
              <a:t>Difference – ooids vs skeletal grains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3A08C68-4BE3-AF18-64AF-0B3C1819D63C}"/>
              </a:ext>
            </a:extLst>
          </p:cNvPr>
          <p:cNvGrpSpPr/>
          <p:nvPr/>
        </p:nvGrpSpPr>
        <p:grpSpPr>
          <a:xfrm>
            <a:off x="10096539" y="110880"/>
            <a:ext cx="1428466" cy="847078"/>
            <a:chOff x="10024412" y="93119"/>
            <a:chExt cx="1557988" cy="101036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20EBDFA-56B9-CE3E-51A1-351CB215553C}"/>
                </a:ext>
              </a:extLst>
            </p:cNvPr>
            <p:cNvSpPr txBox="1"/>
            <p:nvPr/>
          </p:nvSpPr>
          <p:spPr>
            <a:xfrm>
              <a:off x="10170373" y="791447"/>
              <a:ext cx="1412027" cy="3120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Eberli et al. 2025</a:t>
              </a: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C4C4A686-3302-CCEC-7FF8-701F62116CF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24412" y="93119"/>
              <a:ext cx="1557988" cy="712266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2700" cap="sq">
              <a:solidFill>
                <a:srgbClr val="FFFFFF"/>
              </a:solidFill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F06CE945-6B34-39C7-E5FF-FE8DDF74C9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076" y="1194946"/>
            <a:ext cx="11417229" cy="340032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2CEAC9D-CA86-E2C2-4DB9-175EB5FBCF89}"/>
              </a:ext>
            </a:extLst>
          </p:cNvPr>
          <p:cNvSpPr txBox="1"/>
          <p:nvPr/>
        </p:nvSpPr>
        <p:spPr>
          <a:xfrm>
            <a:off x="366418" y="4689746"/>
            <a:ext cx="109492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Small amount of micritic bridging cements in the skeletal sand after 90 days, </a:t>
            </a:r>
          </a:p>
          <a:p>
            <a:r>
              <a:rPr lang="en-US" sz="2400" dirty="0"/>
              <a:t>in contrast to the extensive microbial activity and cements at ooid grain contacts after only 30 days.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67255AC-373C-68E7-AA0F-15216D8C09CB}"/>
              </a:ext>
            </a:extLst>
          </p:cNvPr>
          <p:cNvSpPr txBox="1"/>
          <p:nvPr/>
        </p:nvSpPr>
        <p:spPr>
          <a:xfrm>
            <a:off x="3467100" y="5890075"/>
            <a:ext cx="5257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How do we explain this?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8538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9974B448-84DA-EAEB-A77A-00C6B3F02840}"/>
              </a:ext>
            </a:extLst>
          </p:cNvPr>
          <p:cNvCxnSpPr>
            <a:cxnSpLocks/>
          </p:cNvCxnSpPr>
          <p:nvPr/>
        </p:nvCxnSpPr>
        <p:spPr>
          <a:xfrm>
            <a:off x="2822664" y="3175909"/>
            <a:ext cx="122875" cy="346073"/>
          </a:xfrm>
          <a:prstGeom prst="straightConnector1">
            <a:avLst/>
          </a:prstGeom>
          <a:ln w="1587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6A4D3B61-32F0-A25A-5187-F5F21B5CFA13}"/>
              </a:ext>
            </a:extLst>
          </p:cNvPr>
          <p:cNvSpPr txBox="1"/>
          <p:nvPr/>
        </p:nvSpPr>
        <p:spPr>
          <a:xfrm>
            <a:off x="1895328" y="2478268"/>
            <a:ext cx="7115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  <a:latin typeface="+mj-lt"/>
              </a:rPr>
              <a:t>EPS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C21A699-5C33-8809-6320-174A0E6E4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Evidence of vectors for ooid formation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53B1ECE1-A352-CCCB-B6CA-A3423BD78F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5147" y="3267055"/>
            <a:ext cx="4857090" cy="2229569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A180CE98-0DDC-495F-A58A-BE64F64F1EDD}"/>
              </a:ext>
            </a:extLst>
          </p:cNvPr>
          <p:cNvSpPr txBox="1"/>
          <p:nvPr/>
        </p:nvSpPr>
        <p:spPr>
          <a:xfrm>
            <a:off x="609600" y="5567699"/>
            <a:ext cx="55607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>
                <a:latin typeface="Helvetica" pitchFamily="2" charset="0"/>
              </a:rPr>
              <a:t>Brine shrimp (Artemia) fecal pellets (left) Great Salt</a:t>
            </a:r>
            <a:r>
              <a:rPr lang="en-US" sz="2000" dirty="0">
                <a:latin typeface="Helvetica" pitchFamily="2" charset="0"/>
              </a:rPr>
              <a:t> </a:t>
            </a:r>
            <a:r>
              <a:rPr lang="en-US" sz="2000" i="1" dirty="0">
                <a:latin typeface="Helvetica" pitchFamily="2" charset="0"/>
              </a:rPr>
              <a:t>Lake ooid with pellet nucleus (right). </a:t>
            </a:r>
            <a:endParaRPr lang="en-US" sz="20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178592F-4956-D329-4596-6360B0B26401}"/>
              </a:ext>
            </a:extLst>
          </p:cNvPr>
          <p:cNvGrpSpPr/>
          <p:nvPr/>
        </p:nvGrpSpPr>
        <p:grpSpPr>
          <a:xfrm>
            <a:off x="6388336" y="946893"/>
            <a:ext cx="5473717" cy="5616034"/>
            <a:chOff x="6388336" y="946893"/>
            <a:chExt cx="5473717" cy="5616034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4C88E429-4D08-E90B-93B3-31E083E4645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88336" y="1451875"/>
              <a:ext cx="5473717" cy="5111052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144916B-A1C6-9E26-88E9-466F4506C024}"/>
                </a:ext>
              </a:extLst>
            </p:cNvPr>
            <p:cNvSpPr txBox="1"/>
            <p:nvPr/>
          </p:nvSpPr>
          <p:spPr>
            <a:xfrm>
              <a:off x="7983030" y="946893"/>
              <a:ext cx="220577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i="1" dirty="0">
                  <a:latin typeface="Helvetica" pitchFamily="2" charset="0"/>
                </a:rPr>
                <a:t>Paradis 2019</a:t>
              </a:r>
              <a:endParaRPr lang="en-US" sz="2400" dirty="0">
                <a:latin typeface="Helvetica" pitchFamily="2" charset="0"/>
              </a:endParaRPr>
            </a:p>
            <a:p>
              <a:endParaRPr lang="en-US" sz="2400" dirty="0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53C5F098-A303-58DC-21AB-D474D4478D28}"/>
              </a:ext>
            </a:extLst>
          </p:cNvPr>
          <p:cNvGrpSpPr/>
          <p:nvPr/>
        </p:nvGrpSpPr>
        <p:grpSpPr>
          <a:xfrm>
            <a:off x="695147" y="1123517"/>
            <a:ext cx="2639258" cy="1800412"/>
            <a:chOff x="469966" y="345131"/>
            <a:chExt cx="4830716" cy="2979435"/>
          </a:xfrm>
        </p:grpSpPr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BCE24B88-24F0-9599-261C-DB25951421D7}"/>
                </a:ext>
              </a:extLst>
            </p:cNvPr>
            <p:cNvPicPr>
              <a:picLocks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469966" y="345131"/>
              <a:ext cx="4830716" cy="29794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FF88BDC4-B776-7567-26DA-1BD877D3850B}"/>
                </a:ext>
              </a:extLst>
            </p:cNvPr>
            <p:cNvCxnSpPr>
              <a:cxnSpLocks/>
            </p:cNvCxnSpPr>
            <p:nvPr/>
          </p:nvCxnSpPr>
          <p:spPr>
            <a:xfrm>
              <a:off x="3281359" y="3121477"/>
              <a:ext cx="1216152" cy="0"/>
            </a:xfrm>
            <a:prstGeom prst="line">
              <a:avLst/>
            </a:prstGeom>
            <a:ln w="222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2EFB085-C7BA-33BA-E840-A054C4FB561D}"/>
                </a:ext>
              </a:extLst>
            </p:cNvPr>
            <p:cNvSpPr txBox="1"/>
            <p:nvPr/>
          </p:nvSpPr>
          <p:spPr>
            <a:xfrm>
              <a:off x="3401223" y="2760131"/>
              <a:ext cx="6639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</a:rPr>
                <a:t>200 µm</a:t>
              </a:r>
            </a:p>
          </p:txBody>
        </p:sp>
      </p:grpSp>
      <p:pic>
        <p:nvPicPr>
          <p:cNvPr id="7" name="Picture 6" descr="A picture containing indoor, different, bowl, stoneware&#10;&#10;Description automatically generated">
            <a:extLst>
              <a:ext uri="{FF2B5EF4-FFF2-40B4-BE49-F238E27FC236}">
                <a16:creationId xmlns:a16="http://schemas.microsoft.com/office/drawing/2014/main" id="{1ADA8DBC-BBE7-ED62-6B41-513917B6CC5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97674" y="1176749"/>
            <a:ext cx="2205769" cy="174717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9AA91557-9903-6B24-EB2C-E5A5D3CDB251}"/>
              </a:ext>
            </a:extLst>
          </p:cNvPr>
          <p:cNvGrpSpPr/>
          <p:nvPr/>
        </p:nvGrpSpPr>
        <p:grpSpPr>
          <a:xfrm>
            <a:off x="10068387" y="188125"/>
            <a:ext cx="1428466" cy="935392"/>
            <a:chOff x="10024412" y="-12219"/>
            <a:chExt cx="1557988" cy="1115706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D8C723E-FBFA-E5BF-E610-44BFB017FF2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24412" y="-12219"/>
              <a:ext cx="1557988" cy="81760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2700" cap="sq">
              <a:solidFill>
                <a:srgbClr val="FFFFFF"/>
              </a:solidFill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9BE571E-7F2C-34E7-9520-F3D09A465F1C}"/>
                </a:ext>
              </a:extLst>
            </p:cNvPr>
            <p:cNvSpPr txBox="1"/>
            <p:nvPr/>
          </p:nvSpPr>
          <p:spPr>
            <a:xfrm>
              <a:off x="10170373" y="791447"/>
              <a:ext cx="1412027" cy="3120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Eberli et al. 2025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86101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6C66369E-1423-8B49-9775-0A02F2A808A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b="1" dirty="0">
                <a:solidFill>
                  <a:schemeClr val="accent1"/>
                </a:solidFill>
                <a:latin typeface="Montserrat" pitchFamily="2" charset="77"/>
                <a:ea typeface="ＭＳ Ｐゴシック" panose="020B0600070205080204" pitchFamily="34" charset="-128"/>
              </a:rPr>
              <a:t>Key Points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18E5C832-639D-434C-A6D5-BC465B2C97C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09600" y="1463814"/>
            <a:ext cx="10472530" cy="5119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Bef>
                <a:spcPts val="1800"/>
              </a:spcBef>
            </a:pPr>
            <a:r>
              <a:rPr lang="en-US" sz="3200" dirty="0">
                <a:latin typeface="+mj-lt"/>
              </a:rPr>
              <a:t>In vitro experiments show that cementation in skeletal sands is slower than in non-skeletal grains, likely due to differences in microbial associations.</a:t>
            </a:r>
          </a:p>
          <a:p>
            <a:pPr lvl="0">
              <a:spcBef>
                <a:spcPts val="1800"/>
              </a:spcBef>
            </a:pPr>
            <a:r>
              <a:rPr lang="en-US" sz="3200" dirty="0">
                <a:latin typeface="+mj-lt"/>
              </a:rPr>
              <a:t>Non-skeletal grains, such as </a:t>
            </a:r>
            <a:r>
              <a:rPr lang="en-US" sz="3200" dirty="0" err="1">
                <a:latin typeface="+mj-lt"/>
              </a:rPr>
              <a:t>peloids</a:t>
            </a:r>
            <a:r>
              <a:rPr lang="en-US" sz="3200" dirty="0">
                <a:latin typeface="+mj-lt"/>
              </a:rPr>
              <a:t> and ooids, harbor microbial communities that promote early cementation.  </a:t>
            </a:r>
          </a:p>
          <a:p>
            <a:pPr lvl="0">
              <a:spcBef>
                <a:spcPts val="1800"/>
              </a:spcBef>
            </a:pPr>
            <a:r>
              <a:rPr lang="en-US" sz="3200" dirty="0">
                <a:latin typeface="+mj-lt"/>
              </a:rPr>
              <a:t>Microbially mediated micritic contact cement are the earliest to form, followed by later stage isopachous and acicular cements.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804F5BA-E0CE-C967-329F-A8E56F7980A7}"/>
              </a:ext>
            </a:extLst>
          </p:cNvPr>
          <p:cNvGrpSpPr/>
          <p:nvPr/>
        </p:nvGrpSpPr>
        <p:grpSpPr>
          <a:xfrm>
            <a:off x="10033435" y="177154"/>
            <a:ext cx="1428466" cy="935392"/>
            <a:chOff x="10024412" y="-12219"/>
            <a:chExt cx="1557988" cy="1115706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3DBEA38F-69A9-233F-7EE0-1D62FDF9313F}"/>
                </a:ext>
              </a:extLst>
            </p:cNvPr>
            <p:cNvSpPr txBox="1"/>
            <p:nvPr/>
          </p:nvSpPr>
          <p:spPr>
            <a:xfrm>
              <a:off x="10170373" y="791447"/>
              <a:ext cx="1412027" cy="3120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Eberli et al. 2025</a:t>
              </a: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F6309DD6-A38A-B703-C14F-38F17F238F8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24412" y="-12219"/>
              <a:ext cx="1557988" cy="81760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2700" cap="sq">
              <a:solidFill>
                <a:srgbClr val="FFFFFF"/>
              </a:solidFill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val="15530802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121C03F2-E56A-A04A-80A2-EF291FA67AA1}"/>
              </a:ext>
            </a:extLst>
          </p:cNvPr>
          <p:cNvSpPr txBox="1"/>
          <p:nvPr/>
        </p:nvSpPr>
        <p:spPr>
          <a:xfrm>
            <a:off x="168733" y="4060081"/>
            <a:ext cx="11558536" cy="1734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dirty="0"/>
              <a:t>In ooids, along the entire grain-grain contact micritic cement is forming beneath decaying EPS, indicating that microbial community within the ooid is contributing to the cementation process.</a:t>
            </a:r>
          </a:p>
          <a:p>
            <a:r>
              <a:rPr lang="en-US" sz="2667" dirty="0"/>
              <a:t>Skeletal sands have the microbial community only on the surface</a:t>
            </a:r>
          </a:p>
        </p:txBody>
      </p:sp>
      <p:pic>
        <p:nvPicPr>
          <p:cNvPr id="8" name="Picture 7" descr="1HM30_1.TIF">
            <a:extLst>
              <a:ext uri="{FF2B5EF4-FFF2-40B4-BE49-F238E27FC236}">
                <a16:creationId xmlns:a16="http://schemas.microsoft.com/office/drawing/2014/main" id="{8A87D8F2-9C02-ED4B-8451-AAF55812DB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733" y="919766"/>
            <a:ext cx="3887196" cy="2963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0" descr="1HM30_4.TIF">
            <a:extLst>
              <a:ext uri="{FF2B5EF4-FFF2-40B4-BE49-F238E27FC236}">
                <a16:creationId xmlns:a16="http://schemas.microsoft.com/office/drawing/2014/main" id="{D9FD3378-0917-AD48-9143-64028B7B3F75}"/>
              </a:ext>
            </a:extLst>
          </p:cNvPr>
          <p:cNvPicPr>
            <a:picLocks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85"/>
          <a:stretch>
            <a:fillRect/>
          </a:stretch>
        </p:blipFill>
        <p:spPr bwMode="auto">
          <a:xfrm>
            <a:off x="7908198" y="919765"/>
            <a:ext cx="3658815" cy="2963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1" descr="1HM30_5.TIF">
            <a:extLst>
              <a:ext uri="{FF2B5EF4-FFF2-40B4-BE49-F238E27FC236}">
                <a16:creationId xmlns:a16="http://schemas.microsoft.com/office/drawing/2014/main" id="{9EB37ADB-474B-BE40-ABB7-07DEDBD4A23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57"/>
          <a:stretch>
            <a:fillRect/>
          </a:stretch>
        </p:blipFill>
        <p:spPr bwMode="auto">
          <a:xfrm>
            <a:off x="4124084" y="919765"/>
            <a:ext cx="3735053" cy="2963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802C3EB-4B4D-F04A-9524-444016F5DCA5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6424908" y="2071233"/>
            <a:ext cx="241300" cy="169333"/>
          </a:xfrm>
          <a:prstGeom prst="straightConnector1">
            <a:avLst/>
          </a:prstGeom>
          <a:noFill/>
          <a:ln w="25400">
            <a:solidFill>
              <a:srgbClr val="FFFF00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" name="TextBox 7">
            <a:extLst>
              <a:ext uri="{FF2B5EF4-FFF2-40B4-BE49-F238E27FC236}">
                <a16:creationId xmlns:a16="http://schemas.microsoft.com/office/drawing/2014/main" id="{7DD6BC1F-E173-1C40-A1C8-C2854C5E55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89391" y="1950582"/>
            <a:ext cx="535724" cy="379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67" dirty="0">
                <a:solidFill>
                  <a:srgbClr val="FFFF00"/>
                </a:solidFill>
              </a:rPr>
              <a:t>EPS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948E0E-C601-F0C6-9563-E7C533D7F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781" y="244186"/>
            <a:ext cx="10530437" cy="498598"/>
          </a:xfrm>
        </p:spPr>
        <p:txBody>
          <a:bodyPr/>
          <a:lstStyle/>
          <a:p>
            <a:r>
              <a:rPr lang="en-US" altLang="en-US" dirty="0"/>
              <a:t>Ooids versus Skeletal grain contacts</a:t>
            </a:r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6ACC98F-AC57-10CA-1CEB-C5A4ACF749AA}"/>
              </a:ext>
            </a:extLst>
          </p:cNvPr>
          <p:cNvGrpSpPr/>
          <p:nvPr/>
        </p:nvGrpSpPr>
        <p:grpSpPr>
          <a:xfrm>
            <a:off x="10033435" y="168362"/>
            <a:ext cx="1428466" cy="935392"/>
            <a:chOff x="10024412" y="-12219"/>
            <a:chExt cx="1557988" cy="111570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FA723F6-7623-AF11-2307-6714FA794050}"/>
                </a:ext>
              </a:extLst>
            </p:cNvPr>
            <p:cNvSpPr txBox="1"/>
            <p:nvPr/>
          </p:nvSpPr>
          <p:spPr>
            <a:xfrm>
              <a:off x="10170373" y="791447"/>
              <a:ext cx="1412027" cy="3120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Eberli et al. 2025</a:t>
              </a: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1DEA7DAD-B572-9FE1-8B88-91A48E9316B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24412" y="-12219"/>
              <a:ext cx="1557988" cy="81760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2700" cap="sq">
              <a:solidFill>
                <a:srgbClr val="FFFFFF"/>
              </a:solidFill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4292FB77-8170-EC67-FE41-1C61097851CF}"/>
              </a:ext>
            </a:extLst>
          </p:cNvPr>
          <p:cNvSpPr txBox="1"/>
          <p:nvPr/>
        </p:nvSpPr>
        <p:spPr>
          <a:xfrm>
            <a:off x="2900736" y="919765"/>
            <a:ext cx="12509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30 days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01A2BE4-33E1-8964-8DB3-CC26DD6AA3BB}"/>
              </a:ext>
            </a:extLst>
          </p:cNvPr>
          <p:cNvGrpSpPr/>
          <p:nvPr/>
        </p:nvGrpSpPr>
        <p:grpSpPr>
          <a:xfrm>
            <a:off x="147828" y="3949035"/>
            <a:ext cx="11419185" cy="2876478"/>
            <a:chOff x="168733" y="3922083"/>
            <a:chExt cx="11419185" cy="2876478"/>
          </a:xfrm>
        </p:grpSpPr>
        <p:pic>
          <p:nvPicPr>
            <p:cNvPr id="15" name="Picture 14" descr="Close-up of a rock formation&#10;&#10;Description automatically generated">
              <a:extLst>
                <a:ext uri="{FF2B5EF4-FFF2-40B4-BE49-F238E27FC236}">
                  <a16:creationId xmlns:a16="http://schemas.microsoft.com/office/drawing/2014/main" id="{6AEA2ED3-39C4-09E4-0986-0E9A1986EF9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b="2216"/>
            <a:stretch>
              <a:fillRect/>
            </a:stretch>
          </p:blipFill>
          <p:spPr>
            <a:xfrm>
              <a:off x="7926588" y="3922083"/>
              <a:ext cx="3661330" cy="2864167"/>
            </a:xfrm>
            <a:prstGeom prst="rect">
              <a:avLst/>
            </a:prstGeom>
          </p:spPr>
        </p:pic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61E7ED0A-936D-D9C0-43DF-7AC79C27BFAB}"/>
                </a:ext>
              </a:extLst>
            </p:cNvPr>
            <p:cNvGrpSpPr/>
            <p:nvPr/>
          </p:nvGrpSpPr>
          <p:grpSpPr>
            <a:xfrm>
              <a:off x="168733" y="3932211"/>
              <a:ext cx="7685637" cy="2866350"/>
              <a:chOff x="168733" y="3932211"/>
              <a:chExt cx="7685637" cy="2866350"/>
            </a:xfrm>
          </p:grpSpPr>
          <p:pic>
            <p:nvPicPr>
              <p:cNvPr id="13" name="Picture 12" descr="Close-up of a rock with a few small rocks&#10;&#10;Description automatically generated with medium confidence">
                <a:extLst>
                  <a:ext uri="{FF2B5EF4-FFF2-40B4-BE49-F238E27FC236}">
                    <a16:creationId xmlns:a16="http://schemas.microsoft.com/office/drawing/2014/main" id="{49120B8E-AC34-21CC-00C5-6171E95769F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 t="6594" b="3732"/>
              <a:stretch>
                <a:fillRect/>
              </a:stretch>
            </p:blipFill>
            <p:spPr>
              <a:xfrm>
                <a:off x="168733" y="3932211"/>
                <a:ext cx="3887196" cy="2788647"/>
              </a:xfrm>
              <a:prstGeom prst="rect">
                <a:avLst/>
              </a:prstGeom>
            </p:spPr>
          </p:pic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9794A007-F416-801C-8601-A0A381D85F8E}"/>
                  </a:ext>
                </a:extLst>
              </p:cNvPr>
              <p:cNvGrpSpPr/>
              <p:nvPr/>
            </p:nvGrpSpPr>
            <p:grpSpPr>
              <a:xfrm>
                <a:off x="4119317" y="3934393"/>
                <a:ext cx="3735053" cy="2864168"/>
                <a:chOff x="4284884" y="3630188"/>
                <a:chExt cx="4081585" cy="3129901"/>
              </a:xfrm>
            </p:grpSpPr>
            <p:pic>
              <p:nvPicPr>
                <p:cNvPr id="17" name="Picture 16" descr="A close-up of several rocks&#10;&#10;Description automatically generated">
                  <a:extLst>
                    <a:ext uri="{FF2B5EF4-FFF2-40B4-BE49-F238E27FC236}">
                      <a16:creationId xmlns:a16="http://schemas.microsoft.com/office/drawing/2014/main" id="{708B4232-BCA6-41A6-2B22-D093B1B1B19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/>
                <a:srcRect b="3033"/>
                <a:stretch>
                  <a:fillRect/>
                </a:stretch>
              </p:blipFill>
              <p:spPr>
                <a:xfrm>
                  <a:off x="4284884" y="3630188"/>
                  <a:ext cx="4081585" cy="3129901"/>
                </a:xfrm>
                <a:prstGeom prst="rect">
                  <a:avLst/>
                </a:prstGeom>
              </p:spPr>
            </p:pic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E2673B55-1211-40DA-9155-DFAD057047A9}"/>
                    </a:ext>
                  </a:extLst>
                </p:cNvPr>
                <p:cNvSpPr/>
                <p:nvPr/>
              </p:nvSpPr>
              <p:spPr>
                <a:xfrm>
                  <a:off x="6255657" y="4934857"/>
                  <a:ext cx="653143" cy="406400"/>
                </a:xfrm>
                <a:prstGeom prst="rect">
                  <a:avLst/>
                </a:prstGeom>
                <a:noFill/>
                <a:ln w="25400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49E0C48-3A56-FF34-3F1A-07BE0F2B01EF}"/>
                  </a:ext>
                </a:extLst>
              </p:cNvPr>
              <p:cNvSpPr txBox="1"/>
              <p:nvPr/>
            </p:nvSpPr>
            <p:spPr>
              <a:xfrm>
                <a:off x="2900736" y="3933445"/>
                <a:ext cx="115519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>
                    <a:solidFill>
                      <a:schemeClr val="bg1"/>
                    </a:solidFill>
                  </a:rPr>
                  <a:t>90 days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93760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28144DC-E05C-C30F-2A7E-422D87592DF5}"/>
              </a:ext>
            </a:extLst>
          </p:cNvPr>
          <p:cNvGrpSpPr/>
          <p:nvPr/>
        </p:nvGrpSpPr>
        <p:grpSpPr>
          <a:xfrm>
            <a:off x="10033435" y="168362"/>
            <a:ext cx="1428466" cy="935392"/>
            <a:chOff x="10024412" y="-12219"/>
            <a:chExt cx="1557988" cy="1115706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F6887318-43A4-8389-3ABD-AF8C1EE89EE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24412" y="-12219"/>
              <a:ext cx="1557988" cy="81760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2700" cap="sq">
              <a:solidFill>
                <a:srgbClr val="FFFFFF"/>
              </a:solidFill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32FB917-82B0-3A36-5F3A-C1816CCCC002}"/>
                </a:ext>
              </a:extLst>
            </p:cNvPr>
            <p:cNvSpPr txBox="1"/>
            <p:nvPr/>
          </p:nvSpPr>
          <p:spPr>
            <a:xfrm>
              <a:off x="10170373" y="791447"/>
              <a:ext cx="1412027" cy="3120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Eberli et al. 2025</a:t>
              </a:r>
            </a:p>
          </p:txBody>
        </p:sp>
      </p:grpSp>
      <p:pic>
        <p:nvPicPr>
          <p:cNvPr id="37890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472"/>
          <a:stretch>
            <a:fillRect/>
          </a:stretch>
        </p:blipFill>
        <p:spPr bwMode="auto">
          <a:xfrm>
            <a:off x="678623" y="957262"/>
            <a:ext cx="5730134" cy="5924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CIMG2386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08758" y="957262"/>
            <a:ext cx="5133388" cy="3360095"/>
          </a:xfrm>
          <a:prstGeom prst="rect">
            <a:avLst/>
          </a:prstGeom>
        </p:spPr>
      </p:pic>
      <p:pic>
        <p:nvPicPr>
          <p:cNvPr id="6" name="Picture 3" descr="100B-3-1.JPG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08757" y="4375292"/>
            <a:ext cx="5151986" cy="2448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1096929-5A5B-5A5F-D433-1EC85A372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Lithified seafloor of ooid sand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8B34B24-441B-1109-D616-37D2E51B833D}"/>
              </a:ext>
            </a:extLst>
          </p:cNvPr>
          <p:cNvSpPr txBox="1"/>
          <p:nvPr/>
        </p:nvSpPr>
        <p:spPr>
          <a:xfrm>
            <a:off x="664719" y="1792909"/>
            <a:ext cx="28789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FFFF"/>
                </a:solidFill>
              </a:rPr>
              <a:t>Hardgrounds Tongue of the Ocean : </a:t>
            </a:r>
            <a:r>
              <a:rPr lang="en-US" sz="2400" dirty="0">
                <a:solidFill>
                  <a:srgbClr val="FFFFFF"/>
                </a:solidFill>
              </a:rPr>
              <a:t>Cemented seafloor of ooid </a:t>
            </a:r>
            <a:r>
              <a:rPr lang="en-US" sz="2400" dirty="0" err="1">
                <a:solidFill>
                  <a:srgbClr val="FFFFFF"/>
                </a:solidFill>
              </a:rPr>
              <a:t>grainstones</a:t>
            </a:r>
            <a:r>
              <a:rPr lang="en-US" sz="2400" dirty="0">
                <a:solidFill>
                  <a:srgbClr val="FFFFFF"/>
                </a:solidFill>
              </a:rPr>
              <a:t> in the tidal bar belt. 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676568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A4D7C6C7-44FC-6C23-2222-5636D7E68B32}"/>
              </a:ext>
            </a:extLst>
          </p:cNvPr>
          <p:cNvGrpSpPr/>
          <p:nvPr/>
        </p:nvGrpSpPr>
        <p:grpSpPr>
          <a:xfrm>
            <a:off x="10033435" y="168362"/>
            <a:ext cx="1428466" cy="935392"/>
            <a:chOff x="10024412" y="-12219"/>
            <a:chExt cx="1557988" cy="1115706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33E6F10-27A7-4909-7E2C-E6D7856C27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24412" y="-12219"/>
              <a:ext cx="1557988" cy="81760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2700" cap="sq">
              <a:solidFill>
                <a:srgbClr val="FFFFFF"/>
              </a:solidFill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A4F95B6-727A-FBE9-254A-2F48F052797F}"/>
                </a:ext>
              </a:extLst>
            </p:cNvPr>
            <p:cNvSpPr txBox="1"/>
            <p:nvPr/>
          </p:nvSpPr>
          <p:spPr>
            <a:xfrm>
              <a:off x="10170373" y="791447"/>
              <a:ext cx="1412027" cy="3120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Eberli et al. 2025</a:t>
              </a:r>
            </a:p>
          </p:txBody>
        </p:sp>
      </p:grpSp>
      <p:pic>
        <p:nvPicPr>
          <p:cNvPr id="10" name="Picture 7" descr="TO2_19.TIF">
            <a:extLst>
              <a:ext uri="{FF2B5EF4-FFF2-40B4-BE49-F238E27FC236}">
                <a16:creationId xmlns:a16="http://schemas.microsoft.com/office/drawing/2014/main" id="{45877D04-03EC-B861-45DD-3012C5008B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51987" y="1025740"/>
            <a:ext cx="3869151" cy="2765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17D5532E-455C-7E4D-42D2-028CA5CF7B70}"/>
              </a:ext>
            </a:extLst>
          </p:cNvPr>
          <p:cNvGrpSpPr/>
          <p:nvPr/>
        </p:nvGrpSpPr>
        <p:grpSpPr>
          <a:xfrm>
            <a:off x="678349" y="1012381"/>
            <a:ext cx="3670694" cy="2778728"/>
            <a:chOff x="2103439" y="762001"/>
            <a:chExt cx="3776663" cy="2858947"/>
          </a:xfrm>
        </p:grpSpPr>
        <p:pic>
          <p:nvPicPr>
            <p:cNvPr id="39940" name="Picture 23" descr="MB44 4-3.JPG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1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03439" y="762001"/>
              <a:ext cx="3776663" cy="28589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9948" name="Text Box 17"/>
            <p:cNvSpPr txBox="1">
              <a:spLocks noChangeArrowheads="1"/>
            </p:cNvSpPr>
            <p:nvPr/>
          </p:nvSpPr>
          <p:spPr bwMode="auto">
            <a:xfrm>
              <a:off x="2209355" y="775746"/>
              <a:ext cx="764953" cy="307777"/>
            </a:xfrm>
            <a:prstGeom prst="rect">
              <a:avLst/>
            </a:prstGeom>
            <a:solidFill>
              <a:srgbClr val="FAFFD6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400"/>
                <a:t>MB44-1</a:t>
              </a:r>
            </a:p>
          </p:txBody>
        </p:sp>
      </p:grpSp>
      <p:sp>
        <p:nvSpPr>
          <p:cNvPr id="8" name="TextBox 1">
            <a:extLst>
              <a:ext uri="{FF2B5EF4-FFF2-40B4-BE49-F238E27FC236}">
                <a16:creationId xmlns:a16="http://schemas.microsoft.com/office/drawing/2014/main" id="{FAD7452F-AC93-8D62-0E0A-6D17493FDA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8370" y="1780221"/>
            <a:ext cx="14293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x-none" sz="1200" dirty="0" err="1">
                <a:solidFill>
                  <a:srgbClr val="FFFF00"/>
                </a:solidFill>
              </a:rPr>
              <a:t>Micritic</a:t>
            </a:r>
            <a:r>
              <a:rPr lang="en-US" altLang="x-none" sz="1200" dirty="0">
                <a:solidFill>
                  <a:srgbClr val="FFFF00"/>
                </a:solidFill>
              </a:rPr>
              <a:t> meniscus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x-none" sz="1200" dirty="0">
                <a:solidFill>
                  <a:srgbClr val="FFFF00"/>
                </a:solidFill>
              </a:rPr>
              <a:t>cement 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63DDAD6-B807-F352-F62A-410ED14CCA88}"/>
              </a:ext>
            </a:extLst>
          </p:cNvPr>
          <p:cNvCxnSpPr>
            <a:cxnSpLocks noChangeShapeType="1"/>
            <a:stCxn id="8" idx="1"/>
          </p:cNvCxnSpPr>
          <p:nvPr/>
        </p:nvCxnSpPr>
        <p:spPr bwMode="auto">
          <a:xfrm flipH="1">
            <a:off x="6112898" y="2011054"/>
            <a:ext cx="305472" cy="186303"/>
          </a:xfrm>
          <a:prstGeom prst="straightConnector1">
            <a:avLst/>
          </a:prstGeom>
          <a:noFill/>
          <a:ln w="25400">
            <a:solidFill>
              <a:srgbClr val="FFFF00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B1CA2B3-9891-9ADD-8138-168B06A666FE}"/>
              </a:ext>
            </a:extLst>
          </p:cNvPr>
          <p:cNvGrpSpPr/>
          <p:nvPr/>
        </p:nvGrpSpPr>
        <p:grpSpPr>
          <a:xfrm>
            <a:off x="4451987" y="3892658"/>
            <a:ext cx="3997669" cy="2783294"/>
            <a:chOff x="5971238" y="609600"/>
            <a:chExt cx="3997669" cy="2783294"/>
          </a:xfrm>
        </p:grpSpPr>
        <p:pic>
          <p:nvPicPr>
            <p:cNvPr id="13" name="Picture 3" descr="TO4_7.TIF">
              <a:extLst>
                <a:ext uri="{FF2B5EF4-FFF2-40B4-BE49-F238E27FC236}">
                  <a16:creationId xmlns:a16="http://schemas.microsoft.com/office/drawing/2014/main" id="{2F0348D4-C6C4-C56B-89E0-F0FEE82B5EF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7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71238" y="609600"/>
              <a:ext cx="3894725" cy="27832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TextBox 12">
              <a:extLst>
                <a:ext uri="{FF2B5EF4-FFF2-40B4-BE49-F238E27FC236}">
                  <a16:creationId xmlns:a16="http://schemas.microsoft.com/office/drawing/2014/main" id="{44966F4F-0A9B-DF6E-44E9-E015ED7C53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50289" y="1257298"/>
              <a:ext cx="1886607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x-none" sz="1800" dirty="0">
                  <a:solidFill>
                    <a:srgbClr val="FFFF00"/>
                  </a:solidFill>
                </a:rPr>
                <a:t>Meniscus cement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x-none" sz="1800" dirty="0">
                  <a:solidFill>
                    <a:srgbClr val="FFFF00"/>
                  </a:solidFill>
                </a:rPr>
                <a:t> </a:t>
              </a:r>
            </a:p>
          </p:txBody>
        </p:sp>
        <p:sp>
          <p:nvSpPr>
            <p:cNvPr id="15" name="TextBox 12">
              <a:extLst>
                <a:ext uri="{FF2B5EF4-FFF2-40B4-BE49-F238E27FC236}">
                  <a16:creationId xmlns:a16="http://schemas.microsoft.com/office/drawing/2014/main" id="{3D156F89-EAC5-4F1E-8AD1-BE3BD60CB0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97113" y="2240027"/>
              <a:ext cx="187179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x-none" sz="1800" dirty="0">
                  <a:solidFill>
                    <a:srgbClr val="FFFF00"/>
                  </a:solidFill>
                </a:rPr>
                <a:t>Fibrous aragonite </a:t>
              </a:r>
            </a:p>
          </p:txBody>
        </p: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2BCBA6B6-9DB0-A763-12FF-164ED2920D1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8532515" y="2026691"/>
              <a:ext cx="0" cy="282770"/>
            </a:xfrm>
            <a:prstGeom prst="straightConnector1">
              <a:avLst/>
            </a:prstGeom>
            <a:noFill/>
            <a:ln w="25400">
              <a:solidFill>
                <a:srgbClr val="FFFF00"/>
              </a:solidFill>
              <a:round/>
              <a:headEnd/>
              <a:tailEnd type="arrow" w="med" len="med"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C58D06C9-E873-CBB1-C639-0DE323BE1E44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6579446" y="4979935"/>
            <a:ext cx="329272" cy="137131"/>
          </a:xfrm>
          <a:prstGeom prst="straightConnector1">
            <a:avLst/>
          </a:prstGeom>
          <a:noFill/>
          <a:ln w="25400">
            <a:solidFill>
              <a:srgbClr val="FFFF00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8" name="Title 2">
            <a:extLst>
              <a:ext uri="{FF2B5EF4-FFF2-40B4-BE49-F238E27FC236}">
                <a16:creationId xmlns:a16="http://schemas.microsoft.com/office/drawing/2014/main" id="{075E5177-5583-0DDE-EDC9-8443E7473F63}"/>
              </a:ext>
            </a:extLst>
          </p:cNvPr>
          <p:cNvSpPr txBox="1">
            <a:spLocks/>
          </p:cNvSpPr>
          <p:nvPr/>
        </p:nvSpPr>
        <p:spPr>
          <a:xfrm>
            <a:off x="564564" y="235394"/>
            <a:ext cx="11361219" cy="4985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i="1" kern="1200">
                <a:solidFill>
                  <a:schemeClr val="accent1"/>
                </a:solidFill>
                <a:latin typeface="Montserrat" pitchFamily="2" charset="77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002060"/>
                </a:solidFill>
              </a:rPr>
              <a:t>Micritic Cement in ooid hardground</a:t>
            </a:r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561CD2E-DEDA-7983-C342-E1AF57B615D9}"/>
              </a:ext>
            </a:extLst>
          </p:cNvPr>
          <p:cNvGrpSpPr/>
          <p:nvPr/>
        </p:nvGrpSpPr>
        <p:grpSpPr>
          <a:xfrm>
            <a:off x="643848" y="3885493"/>
            <a:ext cx="3704971" cy="2778728"/>
            <a:chOff x="6172200" y="3200400"/>
            <a:chExt cx="3962400" cy="2971800"/>
          </a:xfrm>
        </p:grpSpPr>
        <p:pic>
          <p:nvPicPr>
            <p:cNvPr id="3" name="Picture 28" descr="100B-3-7.JPG">
              <a:extLst>
                <a:ext uri="{FF2B5EF4-FFF2-40B4-BE49-F238E27FC236}">
                  <a16:creationId xmlns:a16="http://schemas.microsoft.com/office/drawing/2014/main" id="{BF8065EB-9745-6017-362A-1183C63528F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rightnessContrast bright="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72200" y="3200400"/>
              <a:ext cx="3962400" cy="2971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5" name="Group 13">
              <a:extLst>
                <a:ext uri="{FF2B5EF4-FFF2-40B4-BE49-F238E27FC236}">
                  <a16:creationId xmlns:a16="http://schemas.microsoft.com/office/drawing/2014/main" id="{44E7F0BC-FB95-E9A3-39E9-79F8FC08C8E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48400" y="5648320"/>
              <a:ext cx="1511300" cy="388938"/>
              <a:chOff x="2976" y="3558"/>
              <a:chExt cx="952" cy="245"/>
            </a:xfrm>
          </p:grpSpPr>
          <p:sp>
            <p:nvSpPr>
              <p:cNvPr id="22" name="Line 7">
                <a:extLst>
                  <a:ext uri="{FF2B5EF4-FFF2-40B4-BE49-F238E27FC236}">
                    <a16:creationId xmlns:a16="http://schemas.microsoft.com/office/drawing/2014/main" id="{9B336331-2870-9E53-7C78-C446A70B16F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76" y="3802"/>
                <a:ext cx="952" cy="1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" name="Text Box 8">
                <a:extLst>
                  <a:ext uri="{FF2B5EF4-FFF2-40B4-BE49-F238E27FC236}">
                    <a16:creationId xmlns:a16="http://schemas.microsoft.com/office/drawing/2014/main" id="{025E7777-9D43-3BD1-C622-CE48C47464B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20" y="3558"/>
                <a:ext cx="720" cy="15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r>
                  <a:rPr lang="en-US" dirty="0">
                    <a:solidFill>
                      <a:srgbClr val="FFFFFF"/>
                    </a:solidFill>
                  </a:rPr>
                  <a:t>500 </a:t>
                </a:r>
                <a:r>
                  <a:rPr lang="en-US" dirty="0">
                    <a:solidFill>
                      <a:srgbClr val="FFFFFF"/>
                    </a:solidFill>
                    <a:sym typeface="Symbol" charset="2"/>
                  </a:rPr>
                  <a:t></a:t>
                </a:r>
                <a:r>
                  <a:rPr lang="en-US" dirty="0">
                    <a:solidFill>
                      <a:srgbClr val="FFFFFF"/>
                    </a:solidFill>
                  </a:rPr>
                  <a:t>m</a:t>
                </a:r>
                <a:endParaRPr lang="en-US" sz="900" u="sng" dirty="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1" name="Text Box 19">
              <a:extLst>
                <a:ext uri="{FF2B5EF4-FFF2-40B4-BE49-F238E27FC236}">
                  <a16:creationId xmlns:a16="http://schemas.microsoft.com/office/drawing/2014/main" id="{7B9D846F-2D54-B716-DDD3-64297FA805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48400" y="3276600"/>
              <a:ext cx="702436" cy="307777"/>
            </a:xfrm>
            <a:prstGeom prst="rect">
              <a:avLst/>
            </a:prstGeom>
            <a:solidFill>
              <a:srgbClr val="FAFFD6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400"/>
                <a:t>100B-3</a:t>
              </a:r>
            </a:p>
          </p:txBody>
        </p:sp>
        <p:sp>
          <p:nvSpPr>
            <p:cNvPr id="20" name="Line 9">
              <a:extLst>
                <a:ext uri="{FF2B5EF4-FFF2-40B4-BE49-F238E27FC236}">
                  <a16:creationId xmlns:a16="http://schemas.microsoft.com/office/drawing/2014/main" id="{AEF5502C-0FCF-B801-2575-C6ABC1A5FC3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772399" y="4152160"/>
              <a:ext cx="335548" cy="11504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FEB24D2F-9F81-DA82-1FA2-F93EDCA1682E}"/>
                </a:ext>
              </a:extLst>
            </p:cNvPr>
            <p:cNvCxnSpPr/>
            <p:nvPr/>
          </p:nvCxnSpPr>
          <p:spPr bwMode="auto">
            <a:xfrm rot="10800000" flipV="1">
              <a:off x="7162800" y="3581400"/>
              <a:ext cx="457200" cy="1588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sp>
          <p:nvSpPr>
            <p:cNvPr id="25" name="Line 9">
              <a:extLst>
                <a:ext uri="{FF2B5EF4-FFF2-40B4-BE49-F238E27FC236}">
                  <a16:creationId xmlns:a16="http://schemas.microsoft.com/office/drawing/2014/main" id="{6791051D-20E5-1DD0-0837-DBEC399D576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165832" y="4907273"/>
              <a:ext cx="335548" cy="11504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9BE3A184-4A4A-35DC-41DF-F02A6B5E7892}"/>
              </a:ext>
            </a:extLst>
          </p:cNvPr>
          <p:cNvSpPr txBox="1"/>
          <p:nvPr/>
        </p:nvSpPr>
        <p:spPr>
          <a:xfrm>
            <a:off x="1892182" y="5052382"/>
            <a:ext cx="685800" cy="463845"/>
          </a:xfrm>
          <a:prstGeom prst="rect">
            <a:avLst/>
          </a:prstGeom>
          <a:solidFill>
            <a:schemeClr val="accent5">
              <a:lumMod val="90000"/>
              <a:alpha val="57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00"/>
              </a:lnSpc>
            </a:pPr>
            <a:r>
              <a:rPr lang="en-US" sz="1200" dirty="0">
                <a:solidFill>
                  <a:srgbClr val="FF0000"/>
                </a:solidFill>
              </a:rPr>
              <a:t>Micritic contact cement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0D1C4C4-3B74-FC80-81E1-F5495B1DD097}"/>
              </a:ext>
            </a:extLst>
          </p:cNvPr>
          <p:cNvGrpSpPr/>
          <p:nvPr/>
        </p:nvGrpSpPr>
        <p:grpSpPr>
          <a:xfrm>
            <a:off x="8346712" y="1012381"/>
            <a:ext cx="3656482" cy="5161995"/>
            <a:chOff x="8346712" y="1012381"/>
            <a:chExt cx="3656482" cy="516199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3EC1CC2-26A8-C824-CA39-83E335243A8C}"/>
                </a:ext>
              </a:extLst>
            </p:cNvPr>
            <p:cNvSpPr txBox="1"/>
            <p:nvPr/>
          </p:nvSpPr>
          <p:spPr>
            <a:xfrm>
              <a:off x="8483846" y="3866052"/>
              <a:ext cx="3519348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Compared to the skeletal pavement, the ooid hardgrounds have an abundance of micritic cements (meniscus and bridges)</a:t>
              </a:r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1836A8F5-971B-4949-BB7A-361F21AA405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8346712" y="1012381"/>
              <a:ext cx="3631501" cy="26989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47876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ue and brown pattern&#10;&#10;Description automatically generated with medium confidence">
            <a:extLst>
              <a:ext uri="{FF2B5EF4-FFF2-40B4-BE49-F238E27FC236}">
                <a16:creationId xmlns:a16="http://schemas.microsoft.com/office/drawing/2014/main" id="{AB3A6FEB-A566-D581-D03A-0D8E61786A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099" y="1244477"/>
            <a:ext cx="11614570" cy="3259773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997A804-2824-B899-FBF7-17EB78FFE806}"/>
              </a:ext>
            </a:extLst>
          </p:cNvPr>
          <p:cNvSpPr txBox="1">
            <a:spLocks/>
          </p:cNvSpPr>
          <p:nvPr/>
        </p:nvSpPr>
        <p:spPr>
          <a:xfrm>
            <a:off x="291775" y="280365"/>
            <a:ext cx="11361219" cy="4985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i="1" kern="1200">
                <a:solidFill>
                  <a:schemeClr val="accent1"/>
                </a:solidFill>
                <a:latin typeface="Montserrat" pitchFamily="2" charset="77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002060"/>
                </a:solidFill>
              </a:rPr>
              <a:t>Other factors for cementation 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6DE675-3CDE-6615-8F5D-C7AA34D0B5AC}"/>
              </a:ext>
            </a:extLst>
          </p:cNvPr>
          <p:cNvSpPr txBox="1"/>
          <p:nvPr/>
        </p:nvSpPr>
        <p:spPr>
          <a:xfrm>
            <a:off x="419725" y="4894897"/>
            <a:ext cx="112332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+mj-lt"/>
              </a:rPr>
              <a:t>Beside the microbial load, porosity, organic content and shape heterogeneity will be factors for the rate and location of cements.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64B6891-BD9C-BAE9-4644-C740E20B6E23}"/>
              </a:ext>
            </a:extLst>
          </p:cNvPr>
          <p:cNvGrpSpPr/>
          <p:nvPr/>
        </p:nvGrpSpPr>
        <p:grpSpPr>
          <a:xfrm>
            <a:off x="10033435" y="164892"/>
            <a:ext cx="1428466" cy="938862"/>
            <a:chOff x="10024412" y="-16358"/>
            <a:chExt cx="1557988" cy="1119845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881957A5-C013-72E5-E18E-6DE5D0043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24412" y="-16358"/>
              <a:ext cx="1557988" cy="821743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2700" cap="sq">
              <a:solidFill>
                <a:srgbClr val="FFFFFF"/>
              </a:solidFill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81D9ED6-3F5B-C18A-4E2B-96BDE41ED304}"/>
                </a:ext>
              </a:extLst>
            </p:cNvPr>
            <p:cNvSpPr txBox="1"/>
            <p:nvPr/>
          </p:nvSpPr>
          <p:spPr>
            <a:xfrm>
              <a:off x="10170373" y="791447"/>
              <a:ext cx="1412027" cy="3120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Eberli et al. 2025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343120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DE92D1-A083-148E-E474-6B9FB8324D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6E56C5AD-2E2E-1091-9A73-3EC6328A6A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b="1" dirty="0">
                <a:solidFill>
                  <a:schemeClr val="accent1"/>
                </a:solidFill>
                <a:latin typeface="Montserrat" pitchFamily="2" charset="77"/>
                <a:ea typeface="ＭＳ Ｐゴシック" panose="020B0600070205080204" pitchFamily="34" charset="-128"/>
              </a:rPr>
              <a:t>Conclusions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F0C43378-A7D9-3033-FE1A-0D5EC1B8424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09600" y="1215162"/>
            <a:ext cx="10972800" cy="5368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0"/>
              </a:spcBef>
              <a:spcAft>
                <a:spcPts val="2400"/>
              </a:spcAft>
              <a:buClr>
                <a:schemeClr val="tx1"/>
              </a:buClr>
            </a:pPr>
            <a:r>
              <a:rPr lang="en-US" dirty="0"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Early marine cementation in skeletal sands is at a slower rate and lesser amount than ooid sands.  </a:t>
            </a:r>
          </a:p>
          <a:p>
            <a:pPr>
              <a:spcBef>
                <a:spcPts val="0"/>
              </a:spcBef>
              <a:spcAft>
                <a:spcPts val="2400"/>
              </a:spcAft>
              <a:buClr>
                <a:schemeClr val="tx1"/>
              </a:buClr>
            </a:pPr>
            <a:r>
              <a:rPr lang="en-US" altLang="en-US" dirty="0">
                <a:latin typeface="Montserrat" pitchFamily="2" charset="77"/>
                <a:ea typeface="ＭＳ Ｐゴシック" panose="020B0600070205080204" pitchFamily="34" charset="-128"/>
              </a:rPr>
              <a:t>This difference can be explained by the different microbial load of ooids versus skeletal grains.</a:t>
            </a:r>
          </a:p>
          <a:p>
            <a:pPr>
              <a:spcBef>
                <a:spcPts val="0"/>
              </a:spcBef>
              <a:spcAft>
                <a:spcPts val="2400"/>
              </a:spcAft>
              <a:buClr>
                <a:schemeClr val="tx1"/>
              </a:buClr>
            </a:pPr>
            <a:r>
              <a:rPr lang="en-US" altLang="en-US" dirty="0">
                <a:latin typeface="Montserrat" pitchFamily="2" charset="77"/>
                <a:ea typeface="ＭＳ Ｐゴシック" panose="020B0600070205080204" pitchFamily="34" charset="-128"/>
              </a:rPr>
              <a:t>Indigenous microbial community within ooids contribute to the early micritic cement, while skeletal sands rely solely on surface microbial community. </a:t>
            </a:r>
          </a:p>
          <a:p>
            <a:pPr>
              <a:spcBef>
                <a:spcPts val="0"/>
              </a:spcBef>
              <a:spcAft>
                <a:spcPts val="2400"/>
              </a:spcAft>
              <a:buClr>
                <a:schemeClr val="tx1"/>
              </a:buClr>
            </a:pPr>
            <a:r>
              <a:rPr lang="en-US" sz="2800" dirty="0">
                <a:effectLst/>
                <a:latin typeface="Montserrat" pitchFamily="2" charset="77"/>
                <a:ea typeface="MS Mincho" panose="02020609040205080304" pitchFamily="49" charset="-128"/>
                <a:cs typeface="Arial" panose="020B0604020202020204" pitchFamily="34" charset="0"/>
              </a:rPr>
              <a:t>In addition, </a:t>
            </a:r>
            <a:r>
              <a:rPr lang="en-US" dirty="0">
                <a:latin typeface="Montserrat" pitchFamily="2" charset="77"/>
              </a:rPr>
              <a:t>differences in porosity, organic content and heterogeneity of the grains might add to the slower cementation rate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Montserrat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ts val="0"/>
              </a:spcBef>
              <a:spcAft>
                <a:spcPts val="2400"/>
              </a:spcAft>
              <a:buClr>
                <a:schemeClr val="tx1"/>
              </a:buClr>
            </a:pPr>
            <a:endParaRPr lang="en-US" altLang="en-US" dirty="0">
              <a:latin typeface="Montserrat" pitchFamily="2" charset="77"/>
              <a:ea typeface="ＭＳ Ｐゴシック" panose="020B0600070205080204" pitchFamily="34" charset="-128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39545C3-FDA2-7C04-ACD1-BF0BD16E3469}"/>
              </a:ext>
            </a:extLst>
          </p:cNvPr>
          <p:cNvGrpSpPr/>
          <p:nvPr/>
        </p:nvGrpSpPr>
        <p:grpSpPr>
          <a:xfrm>
            <a:off x="10033435" y="168362"/>
            <a:ext cx="1428466" cy="935392"/>
            <a:chOff x="10024412" y="-12219"/>
            <a:chExt cx="1557988" cy="111570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AE37A94-AC0A-BD38-1139-DF0586F3D44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24412" y="-12219"/>
              <a:ext cx="1557988" cy="81760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2700" cap="sq">
              <a:solidFill>
                <a:srgbClr val="FFFFFF"/>
              </a:solidFill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570C18E-3900-EC77-594F-3531D582BDBC}"/>
                </a:ext>
              </a:extLst>
            </p:cNvPr>
            <p:cNvSpPr txBox="1"/>
            <p:nvPr/>
          </p:nvSpPr>
          <p:spPr>
            <a:xfrm>
              <a:off x="10170373" y="791447"/>
              <a:ext cx="1412027" cy="3120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Eberli et al. 2025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20937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6D0D9-BE89-3F4E-8289-D4E67CD75D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781" y="347304"/>
            <a:ext cx="10530437" cy="498598"/>
          </a:xfrm>
        </p:spPr>
        <p:txBody>
          <a:bodyPr/>
          <a:lstStyle/>
          <a:p>
            <a:r>
              <a:rPr lang="en-US" dirty="0"/>
              <a:t>Ooid cementation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8053946-A540-464D-9D6D-6984DE2021C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9982"/>
          <a:stretch/>
        </p:blipFill>
        <p:spPr>
          <a:xfrm>
            <a:off x="286775" y="958646"/>
            <a:ext cx="11812044" cy="443926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9616141-DE5D-5D4C-8061-531791B8E027}"/>
              </a:ext>
            </a:extLst>
          </p:cNvPr>
          <p:cNvSpPr txBox="1"/>
          <p:nvPr/>
        </p:nvSpPr>
        <p:spPr>
          <a:xfrm>
            <a:off x="289444" y="5397910"/>
            <a:ext cx="59033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Oolites from the Broadford Formation on the Isle of Skye, Scotland</a:t>
            </a:r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BD89B8-31E7-2949-8FD8-3AA557D67F7C}"/>
              </a:ext>
            </a:extLst>
          </p:cNvPr>
          <p:cNvSpPr txBox="1"/>
          <p:nvPr/>
        </p:nvSpPr>
        <p:spPr>
          <a:xfrm>
            <a:off x="6192797" y="5510654"/>
            <a:ext cx="5805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Oolites from the Cretaceous in the Campos Basin, Brazil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95486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6BB416-C7EF-30D4-097E-53A590482B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close-up of a rock&#10;&#10;Description automatically generated">
            <a:extLst>
              <a:ext uri="{FF2B5EF4-FFF2-40B4-BE49-F238E27FC236}">
                <a16:creationId xmlns:a16="http://schemas.microsoft.com/office/drawing/2014/main" id="{0965F00E-E622-697A-FF67-13D2CB47D7A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2104" b="3331"/>
          <a:stretch>
            <a:fillRect/>
          </a:stretch>
        </p:blipFill>
        <p:spPr>
          <a:xfrm>
            <a:off x="4116507" y="1171305"/>
            <a:ext cx="3844579" cy="2682059"/>
          </a:xfrm>
          <a:prstGeom prst="rect">
            <a:avLst/>
          </a:prstGeom>
        </p:spPr>
      </p:pic>
      <p:pic>
        <p:nvPicPr>
          <p:cNvPr id="15" name="Picture 14" descr="Close-up of a microscope view of a rock&#10;&#10;Description automatically generated">
            <a:extLst>
              <a:ext uri="{FF2B5EF4-FFF2-40B4-BE49-F238E27FC236}">
                <a16:creationId xmlns:a16="http://schemas.microsoft.com/office/drawing/2014/main" id="{2F64768B-2D36-2416-1A5A-ABF90EE29A1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7765" b="3618"/>
          <a:stretch>
            <a:fillRect/>
          </a:stretch>
        </p:blipFill>
        <p:spPr>
          <a:xfrm>
            <a:off x="4116508" y="3918643"/>
            <a:ext cx="3820370" cy="2799657"/>
          </a:xfrm>
          <a:prstGeom prst="rect">
            <a:avLst/>
          </a:prstGeom>
        </p:spPr>
      </p:pic>
      <p:pic>
        <p:nvPicPr>
          <p:cNvPr id="17" name="Picture 16" descr="Close-up of a microscope view of a cell&#10;&#10;Description automatically generated">
            <a:extLst>
              <a:ext uri="{FF2B5EF4-FFF2-40B4-BE49-F238E27FC236}">
                <a16:creationId xmlns:a16="http://schemas.microsoft.com/office/drawing/2014/main" id="{B4489BD7-1034-81E9-F311-70FEE064102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2451"/>
          <a:stretch>
            <a:fillRect/>
          </a:stretch>
        </p:blipFill>
        <p:spPr>
          <a:xfrm>
            <a:off x="8016300" y="1979835"/>
            <a:ext cx="3655869" cy="2898326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CDBE9036-D4DE-8809-ED60-540C3FCF407B}"/>
              </a:ext>
            </a:extLst>
          </p:cNvPr>
          <p:cNvGrpSpPr/>
          <p:nvPr/>
        </p:nvGrpSpPr>
        <p:grpSpPr>
          <a:xfrm>
            <a:off x="74509" y="1834287"/>
            <a:ext cx="3986784" cy="3065960"/>
            <a:chOff x="8230917" y="259950"/>
            <a:chExt cx="3986784" cy="3065960"/>
          </a:xfrm>
        </p:grpSpPr>
        <p:pic>
          <p:nvPicPr>
            <p:cNvPr id="20" name="Picture 19" descr="A close-up of a rock&#10;&#10;Description automatically generated">
              <a:extLst>
                <a:ext uri="{FF2B5EF4-FFF2-40B4-BE49-F238E27FC236}">
                  <a16:creationId xmlns:a16="http://schemas.microsoft.com/office/drawing/2014/main" id="{53993BD1-F22F-1BE3-857F-0D13186C3A5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b="3871"/>
            <a:stretch>
              <a:fillRect/>
            </a:stretch>
          </p:blipFill>
          <p:spPr>
            <a:xfrm>
              <a:off x="8230917" y="259950"/>
              <a:ext cx="3986784" cy="3065960"/>
            </a:xfrm>
            <a:prstGeom prst="rect">
              <a:avLst/>
            </a:prstGeom>
          </p:spPr>
        </p:pic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BEF3D330-9CBF-721F-3753-C107DAC7BE7A}"/>
                </a:ext>
              </a:extLst>
            </p:cNvPr>
            <p:cNvSpPr/>
            <p:nvPr/>
          </p:nvSpPr>
          <p:spPr>
            <a:xfrm>
              <a:off x="10634353" y="1689099"/>
              <a:ext cx="665018" cy="331125"/>
            </a:xfrm>
            <a:prstGeom prst="rect">
              <a:avLst/>
            </a:prstGeom>
            <a:noFill/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3">
            <a:extLst>
              <a:ext uri="{FF2B5EF4-FFF2-40B4-BE49-F238E27FC236}">
                <a16:creationId xmlns:a16="http://schemas.microsoft.com/office/drawing/2014/main" id="{4230DEFD-7107-3956-4A4D-545B6FEB71B7}"/>
              </a:ext>
            </a:extLst>
          </p:cNvPr>
          <p:cNvSpPr txBox="1">
            <a:spLocks/>
          </p:cNvSpPr>
          <p:nvPr/>
        </p:nvSpPr>
        <p:spPr>
          <a:xfrm>
            <a:off x="369235" y="269824"/>
            <a:ext cx="10530437" cy="4985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i="1" kern="1200">
                <a:solidFill>
                  <a:schemeClr val="accent1"/>
                </a:solidFill>
                <a:latin typeface="Montserrat" pitchFamily="2" charset="77"/>
                <a:ea typeface="+mj-ea"/>
                <a:cs typeface="+mj-cs"/>
              </a:defRPr>
            </a:lvl1pPr>
          </a:lstStyle>
          <a:p>
            <a:r>
              <a:rPr lang="en-US" sz="3200" kern="0" dirty="0"/>
              <a:t>90 days treated</a:t>
            </a:r>
            <a:endParaRPr lang="en-US" sz="3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972B0C-A008-312D-876D-4B1B32433FA7}"/>
              </a:ext>
            </a:extLst>
          </p:cNvPr>
          <p:cNvSpPr txBox="1"/>
          <p:nvPr/>
        </p:nvSpPr>
        <p:spPr>
          <a:xfrm>
            <a:off x="369235" y="5229924"/>
            <a:ext cx="38445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Organic material = contamination of the sample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C1A0FE1-0C68-F50E-6FFE-F3E8002C04E9}"/>
              </a:ext>
            </a:extLst>
          </p:cNvPr>
          <p:cNvGrpSpPr/>
          <p:nvPr/>
        </p:nvGrpSpPr>
        <p:grpSpPr>
          <a:xfrm>
            <a:off x="10096539" y="110880"/>
            <a:ext cx="1428466" cy="847078"/>
            <a:chOff x="10024412" y="93119"/>
            <a:chExt cx="1557988" cy="1010368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5947D0B-4BC7-85E1-7AF3-7CE1B61CE013}"/>
                </a:ext>
              </a:extLst>
            </p:cNvPr>
            <p:cNvSpPr txBox="1"/>
            <p:nvPr/>
          </p:nvSpPr>
          <p:spPr>
            <a:xfrm>
              <a:off x="10170373" y="791447"/>
              <a:ext cx="1412027" cy="3120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Eberli et al. 2025</a:t>
              </a: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F58EA64C-8CE0-F661-3021-5AF91B53C80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24412" y="93119"/>
              <a:ext cx="1557988" cy="712266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2700" cap="sq">
              <a:solidFill>
                <a:srgbClr val="FFFFFF"/>
              </a:solidFill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val="2664725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D1BCE64C-E8E4-B739-18AE-2354DD225B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sets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7EE9F30-9D48-215D-36A5-7FBDADC639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37593" y="1465547"/>
            <a:ext cx="2099220" cy="490976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B61E2DE-08D8-F0BE-C4BD-3D28C54DBF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823893" y="1524411"/>
            <a:ext cx="2522087" cy="4785850"/>
          </a:xfrm>
          <a:prstGeom prst="rect">
            <a:avLst/>
          </a:prstGeom>
          <a:ln w="25400" cap="sq">
            <a:solidFill>
              <a:srgbClr val="000000"/>
            </a:solidFill>
            <a:miter lim="800000"/>
          </a:ln>
          <a:effectLst/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6861855-B1D6-2435-9B88-80CDA79DF8B7}"/>
              </a:ext>
            </a:extLst>
          </p:cNvPr>
          <p:cNvSpPr txBox="1"/>
          <p:nvPr/>
        </p:nvSpPr>
        <p:spPr>
          <a:xfrm>
            <a:off x="6787888" y="1121770"/>
            <a:ext cx="19427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Hamelin Pool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21037F1-3CC4-3680-A479-C8FA7897C312}"/>
              </a:ext>
            </a:extLst>
          </p:cNvPr>
          <p:cNvSpPr txBox="1"/>
          <p:nvPr/>
        </p:nvSpPr>
        <p:spPr>
          <a:xfrm>
            <a:off x="8980385" y="1065437"/>
            <a:ext cx="18345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GBB and TOTO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46330F2-3C59-FBE3-1E83-CC9CEEDA7932}"/>
              </a:ext>
            </a:extLst>
          </p:cNvPr>
          <p:cNvSpPr txBox="1"/>
          <p:nvPr/>
        </p:nvSpPr>
        <p:spPr>
          <a:xfrm>
            <a:off x="540026" y="1096215"/>
            <a:ext cx="40517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Florida Keys offshore Marathon Key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A20F582-F441-2DDF-B75F-854A6B340EC3}"/>
              </a:ext>
            </a:extLst>
          </p:cNvPr>
          <p:cNvGrpSpPr/>
          <p:nvPr/>
        </p:nvGrpSpPr>
        <p:grpSpPr>
          <a:xfrm>
            <a:off x="10033435" y="168362"/>
            <a:ext cx="1428466" cy="935392"/>
            <a:chOff x="10024412" y="-12219"/>
            <a:chExt cx="1557988" cy="1115706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F8ACC5F2-B65D-01FA-9A90-DA3F1DF85F9B}"/>
                </a:ext>
              </a:extLst>
            </p:cNvPr>
            <p:cNvSpPr txBox="1"/>
            <p:nvPr/>
          </p:nvSpPr>
          <p:spPr>
            <a:xfrm>
              <a:off x="10170373" y="791447"/>
              <a:ext cx="1412027" cy="3120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Eberli et al. 2025</a:t>
              </a: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F36A7AF1-74F8-7819-C730-56B7EB36EE5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24412" y="-12219"/>
              <a:ext cx="1557988" cy="81760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2700" cap="sq">
              <a:solidFill>
                <a:srgbClr val="FFFFFF"/>
              </a:solidFill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9FB27769-720D-8F95-535A-06FFB1C2F0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7106" y="1496325"/>
            <a:ext cx="5923407" cy="48420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/>
        </p:spPr>
      </p:pic>
      <p:sp>
        <p:nvSpPr>
          <p:cNvPr id="11" name="5-Point Star 10">
            <a:extLst>
              <a:ext uri="{FF2B5EF4-FFF2-40B4-BE49-F238E27FC236}">
                <a16:creationId xmlns:a16="http://schemas.microsoft.com/office/drawing/2014/main" id="{87CA5451-05B1-DE80-6715-8F12603313F9}"/>
              </a:ext>
            </a:extLst>
          </p:cNvPr>
          <p:cNvSpPr/>
          <p:nvPr/>
        </p:nvSpPr>
        <p:spPr>
          <a:xfrm>
            <a:off x="2158674" y="5173450"/>
            <a:ext cx="183717" cy="183717"/>
          </a:xfrm>
          <a:prstGeom prst="star5">
            <a:avLst>
              <a:gd name="adj" fmla="val 22866"/>
              <a:gd name="hf" fmla="val 105146"/>
              <a:gd name="vf" fmla="val 110557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5-Point Star 12">
            <a:extLst>
              <a:ext uri="{FF2B5EF4-FFF2-40B4-BE49-F238E27FC236}">
                <a16:creationId xmlns:a16="http://schemas.microsoft.com/office/drawing/2014/main" id="{0C05C2BB-8D51-15F6-8F89-1E6A6A9192B8}"/>
              </a:ext>
            </a:extLst>
          </p:cNvPr>
          <p:cNvSpPr/>
          <p:nvPr/>
        </p:nvSpPr>
        <p:spPr>
          <a:xfrm>
            <a:off x="1959627" y="5173450"/>
            <a:ext cx="183717" cy="183717"/>
          </a:xfrm>
          <a:prstGeom prst="star5">
            <a:avLst>
              <a:gd name="adj" fmla="val 22866"/>
              <a:gd name="hf" fmla="val 105146"/>
              <a:gd name="vf" fmla="val 110557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8214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BE626378-0062-0B52-6A26-F4D9BD4E1C34}"/>
              </a:ext>
            </a:extLst>
          </p:cNvPr>
          <p:cNvGrpSpPr/>
          <p:nvPr/>
        </p:nvGrpSpPr>
        <p:grpSpPr>
          <a:xfrm>
            <a:off x="341194" y="1005324"/>
            <a:ext cx="9244835" cy="5550054"/>
            <a:chOff x="588189" y="974035"/>
            <a:chExt cx="9244835" cy="5550054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36259154-F462-A272-121E-6D948258B7E3}"/>
                </a:ext>
              </a:extLst>
            </p:cNvPr>
            <p:cNvGrpSpPr/>
            <p:nvPr/>
          </p:nvGrpSpPr>
          <p:grpSpPr>
            <a:xfrm>
              <a:off x="588189" y="974035"/>
              <a:ext cx="7227260" cy="5550054"/>
              <a:chOff x="566127" y="896330"/>
              <a:chExt cx="6763361" cy="5186362"/>
            </a:xfrm>
          </p:grpSpPr>
          <p:pic>
            <p:nvPicPr>
              <p:cNvPr id="24578" name="Picture 2">
                <a:extLst>
                  <a:ext uri="{FF2B5EF4-FFF2-40B4-BE49-F238E27FC236}">
                    <a16:creationId xmlns:a16="http://schemas.microsoft.com/office/drawing/2014/main" id="{29CAA1A6-8FA4-9549-A2F5-6A938535FD7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548"/>
              <a:stretch>
                <a:fillRect/>
              </a:stretch>
            </p:blipFill>
            <p:spPr bwMode="auto">
              <a:xfrm>
                <a:off x="566127" y="896330"/>
                <a:ext cx="6750662" cy="51863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4580" name="Text Box 4">
                <a:extLst>
                  <a:ext uri="{FF2B5EF4-FFF2-40B4-BE49-F238E27FC236}">
                    <a16:creationId xmlns:a16="http://schemas.microsoft.com/office/drawing/2014/main" id="{7D13706D-302E-1543-A2D5-22C2507ECAB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022476" y="3350674"/>
                <a:ext cx="2568575" cy="396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r>
                  <a:rPr lang="en-US" altLang="en-US" sz="2000" b="1" dirty="0">
                    <a:latin typeface="Helvetica" pitchFamily="2" charset="0"/>
                  </a:rPr>
                  <a:t>Lee Stocking Island</a:t>
                </a:r>
              </a:p>
            </p:txBody>
          </p:sp>
          <p:sp>
            <p:nvSpPr>
              <p:cNvPr id="24581" name="Line 5">
                <a:extLst>
                  <a:ext uri="{FF2B5EF4-FFF2-40B4-BE49-F238E27FC236}">
                    <a16:creationId xmlns:a16="http://schemas.microsoft.com/office/drawing/2014/main" id="{D83421A2-7A0D-0246-9A24-218C5FBD0AA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64870" y="3996717"/>
                <a:ext cx="706437" cy="792163"/>
              </a:xfrm>
              <a:prstGeom prst="line">
                <a:avLst/>
              </a:prstGeom>
              <a:noFill/>
              <a:ln w="2857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582" name="Line 6">
                <a:extLst>
                  <a:ext uri="{FF2B5EF4-FFF2-40B4-BE49-F238E27FC236}">
                    <a16:creationId xmlns:a16="http://schemas.microsoft.com/office/drawing/2014/main" id="{5BF20ADE-08C0-944F-9E92-3350EC56E85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369051" y="3658580"/>
                <a:ext cx="373063" cy="419100"/>
              </a:xfrm>
              <a:prstGeom prst="line">
                <a:avLst/>
              </a:prstGeom>
              <a:noFill/>
              <a:ln w="2857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583" name="Line 7">
                <a:extLst>
                  <a:ext uri="{FF2B5EF4-FFF2-40B4-BE49-F238E27FC236}">
                    <a16:creationId xmlns:a16="http://schemas.microsoft.com/office/drawing/2014/main" id="{70A7F687-C527-4D46-8D39-BD1F8DC6075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97688" y="3210905"/>
                <a:ext cx="234950" cy="455612"/>
              </a:xfrm>
              <a:prstGeom prst="line">
                <a:avLst/>
              </a:prstGeom>
              <a:noFill/>
              <a:ln w="2857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584" name="Text Box 8">
                <a:extLst>
                  <a:ext uri="{FF2B5EF4-FFF2-40B4-BE49-F238E27FC236}">
                    <a16:creationId xmlns:a16="http://schemas.microsoft.com/office/drawing/2014/main" id="{5853BC42-EA12-0B40-9525-87472E413BB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30788" y="3926868"/>
                <a:ext cx="514350" cy="3667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r>
                  <a:rPr lang="en-US" altLang="en-US" sz="1800" b="1">
                    <a:solidFill>
                      <a:schemeClr val="bg1"/>
                    </a:solidFill>
                    <a:latin typeface="Helvetica" pitchFamily="2" charset="0"/>
                  </a:rPr>
                  <a:t>BB</a:t>
                </a:r>
              </a:p>
            </p:txBody>
          </p:sp>
          <p:sp>
            <p:nvSpPr>
              <p:cNvPr id="24585" name="Text Box 9">
                <a:extLst>
                  <a:ext uri="{FF2B5EF4-FFF2-40B4-BE49-F238E27FC236}">
                    <a16:creationId xmlns:a16="http://schemas.microsoft.com/office/drawing/2014/main" id="{2643476C-5AD0-D74A-8633-C9D86E7FDA6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134100" y="3317268"/>
                <a:ext cx="514350" cy="3667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r>
                  <a:rPr lang="en-US" altLang="en-US" sz="1800" b="1">
                    <a:solidFill>
                      <a:schemeClr val="bg1"/>
                    </a:solidFill>
                    <a:latin typeface="Helvetica" pitchFamily="2" charset="0"/>
                  </a:rPr>
                  <a:t>AA</a:t>
                </a:r>
              </a:p>
            </p:txBody>
          </p:sp>
          <p:sp>
            <p:nvSpPr>
              <p:cNvPr id="24586" name="Text Box 10">
                <a:extLst>
                  <a:ext uri="{FF2B5EF4-FFF2-40B4-BE49-F238E27FC236}">
                    <a16:creationId xmlns:a16="http://schemas.microsoft.com/office/drawing/2014/main" id="{C910B6A9-5F35-E74C-B9F9-5AD7AC0CA82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815138" y="2880705"/>
                <a:ext cx="514350" cy="3667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r>
                  <a:rPr lang="en-US" altLang="en-US" sz="1800" b="1">
                    <a:solidFill>
                      <a:schemeClr val="bg1"/>
                    </a:solidFill>
                    <a:latin typeface="Helvetica" pitchFamily="2" charset="0"/>
                  </a:rPr>
                  <a:t>AB</a:t>
                </a:r>
              </a:p>
            </p:txBody>
          </p:sp>
        </p:grpSp>
        <p:pic>
          <p:nvPicPr>
            <p:cNvPr id="24588" name="Picture 12">
              <a:extLst>
                <a:ext uri="{FF2B5EF4-FFF2-40B4-BE49-F238E27FC236}">
                  <a16:creationId xmlns:a16="http://schemas.microsoft.com/office/drawing/2014/main" id="{3C43B151-FAAF-2744-A763-0A9E8EB634F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381" t="23023"/>
            <a:stretch>
              <a:fillRect/>
            </a:stretch>
          </p:blipFill>
          <p:spPr bwMode="auto">
            <a:xfrm>
              <a:off x="6977270" y="4331244"/>
              <a:ext cx="2855754" cy="21928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579" name="Picture 3">
              <a:extLst>
                <a:ext uri="{FF2B5EF4-FFF2-40B4-BE49-F238E27FC236}">
                  <a16:creationId xmlns:a16="http://schemas.microsoft.com/office/drawing/2014/main" id="{AE68A587-B072-5845-A4DC-0C5F3EA68DB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66466" y="974035"/>
              <a:ext cx="1966558" cy="3486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F433DC63-4B4B-ED93-0CF1-EC0BBF87CFDA}"/>
              </a:ext>
            </a:extLst>
          </p:cNvPr>
          <p:cNvSpPr txBox="1"/>
          <p:nvPr/>
        </p:nvSpPr>
        <p:spPr>
          <a:xfrm>
            <a:off x="9586029" y="1507864"/>
            <a:ext cx="2304692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Substrates containing samples of carbonate sands were encased in</a:t>
            </a:r>
            <a:r>
              <a:rPr lang="en-US" dirty="0"/>
              <a:t> </a:t>
            </a:r>
            <a:r>
              <a:rPr lang="en-US" i="1" dirty="0"/>
              <a:t>porous nylon bags (40µm mesh),</a:t>
            </a:r>
          </a:p>
          <a:p>
            <a:endParaRPr lang="en-US" i="1" dirty="0"/>
          </a:p>
          <a:p>
            <a:r>
              <a:rPr lang="en-US" i="1" dirty="0"/>
              <a:t>Then emplaced</a:t>
            </a:r>
            <a:r>
              <a:rPr lang="en-US" dirty="0"/>
              <a:t> </a:t>
            </a:r>
            <a:r>
              <a:rPr lang="en-US" i="1" dirty="0"/>
              <a:t>at water depths of 30–60 m on the windward side of Lee Stocking</a:t>
            </a:r>
            <a:endParaRPr lang="en-US" dirty="0"/>
          </a:p>
          <a:p>
            <a:r>
              <a:rPr lang="en-US" i="1" dirty="0"/>
              <a:t>Island in the Bahamas.</a:t>
            </a:r>
          </a:p>
          <a:p>
            <a:r>
              <a:rPr lang="en-US" i="1" dirty="0"/>
              <a:t> </a:t>
            </a:r>
          </a:p>
          <a:p>
            <a:r>
              <a:rPr lang="en-US" i="1" dirty="0"/>
              <a:t>And collected after deployment at intervals</a:t>
            </a:r>
            <a:r>
              <a:rPr lang="en-US" dirty="0"/>
              <a:t> </a:t>
            </a:r>
            <a:r>
              <a:rPr lang="en-US" i="1" dirty="0"/>
              <a:t>of 8 and 20 months.</a:t>
            </a:r>
          </a:p>
          <a:p>
            <a:endParaRPr lang="en-US" i="1" dirty="0"/>
          </a:p>
          <a:p>
            <a:r>
              <a:rPr lang="en-US" i="1" dirty="0"/>
              <a:t>Grammer et al., 1999</a:t>
            </a:r>
            <a:endParaRPr lang="en-US" dirty="0"/>
          </a:p>
          <a:p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F438E3D-EFFB-4F61-3DA3-D32C6807509E}"/>
              </a:ext>
            </a:extLst>
          </p:cNvPr>
          <p:cNvGrpSpPr/>
          <p:nvPr/>
        </p:nvGrpSpPr>
        <p:grpSpPr>
          <a:xfrm>
            <a:off x="10120262" y="278376"/>
            <a:ext cx="1428466" cy="847078"/>
            <a:chOff x="10024412" y="93119"/>
            <a:chExt cx="1557988" cy="1010368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A9C7C30-EA55-7FE3-684D-D4F37BF4FDCB}"/>
                </a:ext>
              </a:extLst>
            </p:cNvPr>
            <p:cNvSpPr txBox="1"/>
            <p:nvPr/>
          </p:nvSpPr>
          <p:spPr>
            <a:xfrm>
              <a:off x="10170373" y="791447"/>
              <a:ext cx="1412027" cy="3120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Eberli et al. 2025</a:t>
              </a: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F03577B6-CD13-2A01-D348-5BE8905E700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24412" y="93119"/>
              <a:ext cx="1557988" cy="712266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2700" cap="sq">
              <a:solidFill>
                <a:srgbClr val="FFFFFF"/>
              </a:solidFill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8" name="Title 7">
            <a:extLst>
              <a:ext uri="{FF2B5EF4-FFF2-40B4-BE49-F238E27FC236}">
                <a16:creationId xmlns:a16="http://schemas.microsoft.com/office/drawing/2014/main" id="{1B1F2D91-B671-28D0-91BB-E23661525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286" y="218668"/>
            <a:ext cx="10530437" cy="997196"/>
          </a:xfrm>
        </p:spPr>
        <p:txBody>
          <a:bodyPr/>
          <a:lstStyle/>
          <a:p>
            <a:r>
              <a:rPr lang="en-US" altLang="en-US" dirty="0">
                <a:cs typeface="Arial" panose="020B0604020202020204" pitchFamily="34" charset="0"/>
              </a:rPr>
              <a:t>Cementation Experiment TOTO</a:t>
            </a:r>
            <a:br>
              <a:rPr lang="en-US" altLang="en-US" dirty="0">
                <a:cs typeface="Arial" panose="020B0604020202020204" pitchFamily="34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429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>
            <a:extLst>
              <a:ext uri="{FF2B5EF4-FFF2-40B4-BE49-F238E27FC236}">
                <a16:creationId xmlns:a16="http://schemas.microsoft.com/office/drawing/2014/main" id="{4C09FA80-DB67-254C-9266-84C2FE067C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12"/>
          <a:stretch>
            <a:fillRect/>
          </a:stretch>
        </p:blipFill>
        <p:spPr bwMode="auto">
          <a:xfrm>
            <a:off x="168806" y="1012825"/>
            <a:ext cx="5008011" cy="3518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421C23BE-704F-0F0E-85F2-E2B9C2B8BBEB}"/>
              </a:ext>
            </a:extLst>
          </p:cNvPr>
          <p:cNvGrpSpPr/>
          <p:nvPr/>
        </p:nvGrpSpPr>
        <p:grpSpPr>
          <a:xfrm>
            <a:off x="3343253" y="1806982"/>
            <a:ext cx="4588502" cy="3518231"/>
            <a:chOff x="3343253" y="1806982"/>
            <a:chExt cx="4588502" cy="3518231"/>
          </a:xfrm>
        </p:grpSpPr>
        <p:pic>
          <p:nvPicPr>
            <p:cNvPr id="25604" name="Picture 4">
              <a:extLst>
                <a:ext uri="{FF2B5EF4-FFF2-40B4-BE49-F238E27FC236}">
                  <a16:creationId xmlns:a16="http://schemas.microsoft.com/office/drawing/2014/main" id="{86698673-5E02-654B-AEB3-FEB4A47B174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299"/>
            <a:stretch>
              <a:fillRect/>
            </a:stretch>
          </p:blipFill>
          <p:spPr bwMode="auto">
            <a:xfrm>
              <a:off x="3343253" y="1806982"/>
              <a:ext cx="4588502" cy="3518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605" name="Text Box 5">
              <a:extLst>
                <a:ext uri="{FF2B5EF4-FFF2-40B4-BE49-F238E27FC236}">
                  <a16:creationId xmlns:a16="http://schemas.microsoft.com/office/drawing/2014/main" id="{9219535C-730B-294F-9392-E7015D3873E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97150" y="1830271"/>
              <a:ext cx="1367362" cy="3693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b="1" dirty="0">
                  <a:latin typeface="Helvetica" pitchFamily="2" charset="0"/>
                </a:rPr>
                <a:t>8 months</a:t>
              </a:r>
            </a:p>
          </p:txBody>
        </p:sp>
      </p:grpSp>
      <p:sp>
        <p:nvSpPr>
          <p:cNvPr id="25607" name="Text Box 7">
            <a:extLst>
              <a:ext uri="{FF2B5EF4-FFF2-40B4-BE49-F238E27FC236}">
                <a16:creationId xmlns:a16="http://schemas.microsoft.com/office/drawing/2014/main" id="{067218C4-A842-114C-B945-6C2E4EA9FA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5903" y="1040572"/>
            <a:ext cx="1109278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b="1" dirty="0">
                <a:latin typeface="Helvetica" pitchFamily="2" charset="0"/>
              </a:rPr>
              <a:t>original</a:t>
            </a:r>
          </a:p>
        </p:txBody>
      </p:sp>
      <p:sp>
        <p:nvSpPr>
          <p:cNvPr id="6" name="Title 7">
            <a:extLst>
              <a:ext uri="{FF2B5EF4-FFF2-40B4-BE49-F238E27FC236}">
                <a16:creationId xmlns:a16="http://schemas.microsoft.com/office/drawing/2014/main" id="{5DFA395D-4DAF-25CF-DBD7-51618C35D9D8}"/>
              </a:ext>
            </a:extLst>
          </p:cNvPr>
          <p:cNvSpPr txBox="1">
            <a:spLocks/>
          </p:cNvSpPr>
          <p:nvPr/>
        </p:nvSpPr>
        <p:spPr>
          <a:xfrm>
            <a:off x="372286" y="218668"/>
            <a:ext cx="10530437" cy="99719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i="1" kern="1200">
                <a:solidFill>
                  <a:schemeClr val="accent1"/>
                </a:solidFill>
                <a:latin typeface="Montserrat" pitchFamily="2" charset="77"/>
                <a:ea typeface="+mj-ea"/>
                <a:cs typeface="+mj-cs"/>
              </a:defRPr>
            </a:lvl1pPr>
          </a:lstStyle>
          <a:p>
            <a:r>
              <a:rPr lang="en-US" altLang="en-US" dirty="0">
                <a:cs typeface="Arial" panose="020B0604020202020204" pitchFamily="34" charset="0"/>
              </a:rPr>
              <a:t>Cementation Experiment ooids</a:t>
            </a:r>
            <a:br>
              <a:rPr lang="en-US" altLang="en-US" dirty="0">
                <a:cs typeface="Arial" panose="020B0604020202020204" pitchFamily="34" charset="0"/>
              </a:rPr>
            </a:br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7B15860-D810-571E-0954-3B516B6DDFB0}"/>
              </a:ext>
            </a:extLst>
          </p:cNvPr>
          <p:cNvGrpSpPr/>
          <p:nvPr/>
        </p:nvGrpSpPr>
        <p:grpSpPr>
          <a:xfrm>
            <a:off x="7151282" y="3100048"/>
            <a:ext cx="4588502" cy="3541134"/>
            <a:chOff x="7151282" y="3100048"/>
            <a:chExt cx="4588502" cy="3541134"/>
          </a:xfrm>
        </p:grpSpPr>
        <p:pic>
          <p:nvPicPr>
            <p:cNvPr id="25608" name="Picture 8">
              <a:extLst>
                <a:ext uri="{FF2B5EF4-FFF2-40B4-BE49-F238E27FC236}">
                  <a16:creationId xmlns:a16="http://schemas.microsoft.com/office/drawing/2014/main" id="{03303EE5-AA49-5A41-B1B7-A3FED9CCCEA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44" r="3244" b="5135"/>
            <a:stretch>
              <a:fillRect/>
            </a:stretch>
          </p:blipFill>
          <p:spPr bwMode="auto">
            <a:xfrm>
              <a:off x="7151282" y="3100048"/>
              <a:ext cx="4588502" cy="3541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606" name="Text Box 6">
              <a:extLst>
                <a:ext uri="{FF2B5EF4-FFF2-40B4-BE49-F238E27FC236}">
                  <a16:creationId xmlns:a16="http://schemas.microsoft.com/office/drawing/2014/main" id="{4C89F505-E99F-FA4A-B9BE-509464B6237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131966" y="3174264"/>
              <a:ext cx="1538883" cy="3693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b="1" dirty="0">
                  <a:latin typeface="Helvetica" pitchFamily="2" charset="0"/>
                </a:rPr>
                <a:t>20 months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778BA188-A36B-8FA2-1B9F-2E3E313C4E47}"/>
              </a:ext>
            </a:extLst>
          </p:cNvPr>
          <p:cNvSpPr txBox="1"/>
          <p:nvPr/>
        </p:nvSpPr>
        <p:spPr>
          <a:xfrm>
            <a:off x="372286" y="5917886"/>
            <a:ext cx="77629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What about the skeletal sands in the experiment?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F332702-F696-21E9-8DBD-041751B3F06B}"/>
              </a:ext>
            </a:extLst>
          </p:cNvPr>
          <p:cNvGrpSpPr/>
          <p:nvPr/>
        </p:nvGrpSpPr>
        <p:grpSpPr>
          <a:xfrm>
            <a:off x="2379915" y="906537"/>
            <a:ext cx="6651945" cy="4572569"/>
            <a:chOff x="2379915" y="906537"/>
            <a:chExt cx="6651945" cy="457256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4D834D9-81BF-DFB3-074B-8AFA916809B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379915" y="994649"/>
              <a:ext cx="6651945" cy="4484457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5D59ED4-F43C-7D95-5907-77C45AB639A8}"/>
                </a:ext>
              </a:extLst>
            </p:cNvPr>
            <p:cNvSpPr txBox="1"/>
            <p:nvPr/>
          </p:nvSpPr>
          <p:spPr>
            <a:xfrm>
              <a:off x="2916314" y="906537"/>
              <a:ext cx="57413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/>
                <a:t>marine cementation rates in deeper platform environments</a:t>
              </a:r>
              <a:endParaRPr lang="en-US" dirty="0"/>
            </a:p>
            <a:p>
              <a:endParaRPr lang="en-US" dirty="0"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40A1A5AD-5C6B-A048-A155-8A67A294B52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5501" y="1263062"/>
            <a:ext cx="2704283" cy="1805471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FBD243A7-0BDA-3611-BD6E-75AB19A522B0}"/>
              </a:ext>
            </a:extLst>
          </p:cNvPr>
          <p:cNvGrpSpPr/>
          <p:nvPr/>
        </p:nvGrpSpPr>
        <p:grpSpPr>
          <a:xfrm>
            <a:off x="10033435" y="168362"/>
            <a:ext cx="1428466" cy="935392"/>
            <a:chOff x="10024412" y="-12219"/>
            <a:chExt cx="1557988" cy="111570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5A4A6E1-AADA-D681-A918-F2B7149C0D2B}"/>
                </a:ext>
              </a:extLst>
            </p:cNvPr>
            <p:cNvSpPr txBox="1"/>
            <p:nvPr/>
          </p:nvSpPr>
          <p:spPr>
            <a:xfrm>
              <a:off x="10170373" y="791447"/>
              <a:ext cx="1412027" cy="3120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Eberli et al. 2025</a:t>
              </a: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44E660B3-B7FC-861F-420D-58CE27C7254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24412" y="-12219"/>
              <a:ext cx="1557988" cy="81760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2700" cap="sq">
              <a:solidFill>
                <a:srgbClr val="FFFFFF"/>
              </a:solidFill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val="2000497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CDE20E1-6C3C-7894-9E80-CB667BCC5E00}"/>
              </a:ext>
            </a:extLst>
          </p:cNvPr>
          <p:cNvSpPr txBox="1"/>
          <p:nvPr/>
        </p:nvSpPr>
        <p:spPr>
          <a:xfrm>
            <a:off x="1289277" y="907822"/>
            <a:ext cx="49520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TOTO Grammer Skeletal Sand 20 months</a:t>
            </a:r>
          </a:p>
        </p:txBody>
      </p:sp>
      <p:sp>
        <p:nvSpPr>
          <p:cNvPr id="2" name="Title 7">
            <a:extLst>
              <a:ext uri="{FF2B5EF4-FFF2-40B4-BE49-F238E27FC236}">
                <a16:creationId xmlns:a16="http://schemas.microsoft.com/office/drawing/2014/main" id="{05FECF39-C110-FC0E-0739-65FA7AE656C1}"/>
              </a:ext>
            </a:extLst>
          </p:cNvPr>
          <p:cNvSpPr txBox="1">
            <a:spLocks/>
          </p:cNvSpPr>
          <p:nvPr/>
        </p:nvSpPr>
        <p:spPr>
          <a:xfrm>
            <a:off x="372286" y="218668"/>
            <a:ext cx="10530437" cy="68915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i="1" kern="1200">
                <a:solidFill>
                  <a:schemeClr val="accent1"/>
                </a:solidFill>
                <a:latin typeface="Montserrat" pitchFamily="2" charset="77"/>
                <a:ea typeface="+mj-ea"/>
                <a:cs typeface="+mj-cs"/>
              </a:defRPr>
            </a:lvl1pPr>
          </a:lstStyle>
          <a:p>
            <a:r>
              <a:rPr lang="en-US" altLang="en-US" dirty="0">
                <a:cs typeface="Arial" panose="020B0604020202020204" pitchFamily="34" charset="0"/>
              </a:rPr>
              <a:t>Cementation Experiment skeletal sand</a:t>
            </a:r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00E4AA8-0027-4F42-E6B2-A604DA25D028}"/>
              </a:ext>
            </a:extLst>
          </p:cNvPr>
          <p:cNvGrpSpPr/>
          <p:nvPr/>
        </p:nvGrpSpPr>
        <p:grpSpPr>
          <a:xfrm>
            <a:off x="5990094" y="1246508"/>
            <a:ext cx="4464204" cy="4518267"/>
            <a:chOff x="6096000" y="1215864"/>
            <a:chExt cx="3832575" cy="3878989"/>
          </a:xfrm>
        </p:grpSpPr>
        <p:pic>
          <p:nvPicPr>
            <p:cNvPr id="7" name="Picture 6" descr="A close-up of a blue surface&#10;&#10;AI-generated content may be incorrect.">
              <a:extLst>
                <a:ext uri="{FF2B5EF4-FFF2-40B4-BE49-F238E27FC236}">
                  <a16:creationId xmlns:a16="http://schemas.microsoft.com/office/drawing/2014/main" id="{DE4D6A3F-6866-BE59-C9D4-928939C947C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-22000"/>
                      </a14:imgEffect>
                      <a14:imgEffect>
                        <a14:brightnessContrast bright="-3000"/>
                      </a14:imgEffect>
                    </a14:imgLayer>
                  </a14:imgProps>
                </a:ext>
              </a:extLst>
            </a:blip>
            <a:srcRect l="4915" r="22464" b="-1"/>
            <a:stretch>
              <a:fillRect/>
            </a:stretch>
          </p:blipFill>
          <p:spPr>
            <a:xfrm>
              <a:off x="6096000" y="1215864"/>
              <a:ext cx="3832575" cy="3878989"/>
            </a:xfrm>
            <a:prstGeom prst="rect">
              <a:avLst/>
            </a:prstGeom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C0B5554-6114-AAF3-51C6-CF8C131CD612}"/>
                </a:ext>
              </a:extLst>
            </p:cNvPr>
            <p:cNvSpPr/>
            <p:nvPr/>
          </p:nvSpPr>
          <p:spPr>
            <a:xfrm rot="16200000">
              <a:off x="9126043" y="4303613"/>
              <a:ext cx="139885" cy="1219664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en-US" sz="1200" dirty="0"/>
                <a:t>200µm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E84D668-1B9B-DD6D-7521-C336239A2F9C}"/>
              </a:ext>
            </a:extLst>
          </p:cNvPr>
          <p:cNvGrpSpPr/>
          <p:nvPr/>
        </p:nvGrpSpPr>
        <p:grpSpPr>
          <a:xfrm>
            <a:off x="1289277" y="1215862"/>
            <a:ext cx="4459320" cy="4518267"/>
            <a:chOff x="1826108" y="1157035"/>
            <a:chExt cx="3828382" cy="3878989"/>
          </a:xfrm>
        </p:grpSpPr>
        <p:pic>
          <p:nvPicPr>
            <p:cNvPr id="5" name="Picture 4" descr="A close-up of a blue and white surface&#10;&#10;AI-generated content may be incorrect.">
              <a:extLst>
                <a:ext uri="{FF2B5EF4-FFF2-40B4-BE49-F238E27FC236}">
                  <a16:creationId xmlns:a16="http://schemas.microsoft.com/office/drawing/2014/main" id="{1288E15B-E7FC-9A22-90B9-3598FCBA839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8000" contrast="-39000"/>
                      </a14:imgEffect>
                    </a14:imgLayer>
                  </a14:imgProps>
                </a:ext>
              </a:extLst>
            </a:blip>
            <a:srcRect l="13800" r="13658" b="-1"/>
            <a:stretch>
              <a:fillRect/>
            </a:stretch>
          </p:blipFill>
          <p:spPr>
            <a:xfrm>
              <a:off x="1826108" y="1157035"/>
              <a:ext cx="3828382" cy="3878989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AD0CF1A-AF26-D0C0-5819-585E4351EB7C}"/>
                </a:ext>
              </a:extLst>
            </p:cNvPr>
            <p:cNvSpPr/>
            <p:nvPr/>
          </p:nvSpPr>
          <p:spPr>
            <a:xfrm rot="16200000">
              <a:off x="4779073" y="4055012"/>
              <a:ext cx="139885" cy="157697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en-US" sz="1200" dirty="0"/>
                <a:t>500µm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7E6E8AEA-A22D-5BF2-176A-91AE4138DE65}"/>
              </a:ext>
            </a:extLst>
          </p:cNvPr>
          <p:cNvSpPr txBox="1"/>
          <p:nvPr/>
        </p:nvSpPr>
        <p:spPr>
          <a:xfrm>
            <a:off x="1072912" y="5885829"/>
            <a:ext cx="97615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Skeletal Sand cemented patchy with micrite and acicular cement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FC377A5-C6BC-B2D0-72D3-4B16A6E8C900}"/>
              </a:ext>
            </a:extLst>
          </p:cNvPr>
          <p:cNvGrpSpPr/>
          <p:nvPr/>
        </p:nvGrpSpPr>
        <p:grpSpPr>
          <a:xfrm>
            <a:off x="10033435" y="168362"/>
            <a:ext cx="1428466" cy="935392"/>
            <a:chOff x="10024412" y="-12219"/>
            <a:chExt cx="1557988" cy="111570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BAAD055-8AC0-262A-2884-EEA1F5EAB3DB}"/>
                </a:ext>
              </a:extLst>
            </p:cNvPr>
            <p:cNvSpPr txBox="1"/>
            <p:nvPr/>
          </p:nvSpPr>
          <p:spPr>
            <a:xfrm>
              <a:off x="10170373" y="791447"/>
              <a:ext cx="1412027" cy="3120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Eberli et al. 2025</a:t>
              </a: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D2A611D-7B2B-1CB3-1CE9-653C0D9D872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24412" y="-12219"/>
              <a:ext cx="1557988" cy="81760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2700" cap="sq">
              <a:solidFill>
                <a:srgbClr val="FFFFFF"/>
              </a:solidFill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val="37277882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2C0F1179-7415-528A-17FD-E111431447EF}"/>
              </a:ext>
            </a:extLst>
          </p:cNvPr>
          <p:cNvGrpSpPr/>
          <p:nvPr/>
        </p:nvGrpSpPr>
        <p:grpSpPr>
          <a:xfrm>
            <a:off x="280336" y="3752151"/>
            <a:ext cx="3567765" cy="2695535"/>
            <a:chOff x="1960663" y="-47210"/>
            <a:chExt cx="3913588" cy="2897759"/>
          </a:xfrm>
        </p:grpSpPr>
        <p:pic>
          <p:nvPicPr>
            <p:cNvPr id="12" name="object 2">
              <a:extLst>
                <a:ext uri="{FF2B5EF4-FFF2-40B4-BE49-F238E27FC236}">
                  <a16:creationId xmlns:a16="http://schemas.microsoft.com/office/drawing/2014/main" id="{2D879AB6-17A9-BF7A-FA71-3C21A353D32F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7861" t="-61" r="5459" b="61"/>
            <a:stretch>
              <a:fillRect/>
            </a:stretch>
          </p:blipFill>
          <p:spPr>
            <a:xfrm>
              <a:off x="1960663" y="-47210"/>
              <a:ext cx="3913588" cy="2897759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E7F75E0-EF93-7F63-03FA-0987EE63D3BC}"/>
                </a:ext>
              </a:extLst>
            </p:cNvPr>
            <p:cNvSpPr/>
            <p:nvPr/>
          </p:nvSpPr>
          <p:spPr>
            <a:xfrm rot="16200000">
              <a:off x="5074787" y="2013868"/>
              <a:ext cx="106944" cy="14478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en-US" sz="1000" b="1" dirty="0"/>
                <a:t>1mm</a:t>
              </a:r>
            </a:p>
          </p:txBody>
        </p:sp>
      </p:grpSp>
      <p:pic>
        <p:nvPicPr>
          <p:cNvPr id="5" name="Picture 4" descr="A lighthouse in the water&#10;&#10;Description automatically generated">
            <a:extLst>
              <a:ext uri="{FF2B5EF4-FFF2-40B4-BE49-F238E27FC236}">
                <a16:creationId xmlns:a16="http://schemas.microsoft.com/office/drawing/2014/main" id="{890A9B6D-A7EC-C99E-D804-95571539F77C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0335" y="1032040"/>
            <a:ext cx="3567765" cy="263432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A732274-638D-D43B-F91C-0222D9A3D9FD}"/>
              </a:ext>
            </a:extLst>
          </p:cNvPr>
          <p:cNvSpPr txBox="1"/>
          <p:nvPr/>
        </p:nvSpPr>
        <p:spPr>
          <a:xfrm>
            <a:off x="280335" y="1119484"/>
            <a:ext cx="2661517" cy="370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Florida Reef Tract</a:t>
            </a:r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A76F5DDB-B165-0DCE-A42E-8EC8E73DEFD3}"/>
              </a:ext>
            </a:extLst>
          </p:cNvPr>
          <p:cNvSpPr txBox="1">
            <a:spLocks/>
          </p:cNvSpPr>
          <p:nvPr/>
        </p:nvSpPr>
        <p:spPr>
          <a:xfrm>
            <a:off x="280335" y="240420"/>
            <a:ext cx="10530437" cy="4985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i="1" kern="1200">
                <a:solidFill>
                  <a:schemeClr val="accent1"/>
                </a:solidFill>
                <a:latin typeface="Montserrat" pitchFamily="2" charset="77"/>
                <a:ea typeface="+mj-ea"/>
                <a:cs typeface="+mj-cs"/>
              </a:defRPr>
            </a:lvl1pPr>
          </a:lstStyle>
          <a:p>
            <a:r>
              <a:rPr lang="en-US" kern="0" dirty="0"/>
              <a:t>Skeletal Sand – in vitro experiment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067226-F7BD-690A-B850-10F2C2E4E1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96539" y="184961"/>
            <a:ext cx="1428466" cy="597154"/>
          </a:xfrm>
          <a:prstGeom prst="rect">
            <a:avLst/>
          </a:prstGeom>
          <a:solidFill>
            <a:srgbClr val="FFFFFF">
              <a:shade val="85000"/>
            </a:srgbClr>
          </a:solidFill>
          <a:ln w="12700" cap="sq">
            <a:solidFill>
              <a:srgbClr val="FFFFFF"/>
            </a:solidFill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F1C57E6-8537-7D10-0E71-F35307EA2231}"/>
              </a:ext>
            </a:extLst>
          </p:cNvPr>
          <p:cNvSpPr txBox="1"/>
          <p:nvPr/>
        </p:nvSpPr>
        <p:spPr>
          <a:xfrm>
            <a:off x="4309158" y="1032039"/>
            <a:ext cx="7602506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Goal: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To assess rate of early marine cementation in skeletal sand and compare it to the rate in ooid sands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To elucidate the effect of microbial communities in diagenetic processes in skeletal grains.</a:t>
            </a:r>
          </a:p>
          <a:p>
            <a:endParaRPr lang="en-US" sz="2800" dirty="0"/>
          </a:p>
          <a:p>
            <a:r>
              <a:rPr lang="en-US" sz="2800" b="1" i="1" dirty="0"/>
              <a:t>Approach: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i="1" dirty="0"/>
              <a:t>in vitro</a:t>
            </a:r>
            <a:r>
              <a:rPr lang="en-US" sz="2800" dirty="0"/>
              <a:t> incubation experiments will be conducted with skeletal grains in the presence and absence of microbial marine communities. </a:t>
            </a:r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DAA65BC-8E43-33D3-5651-E57B30B4B6D7}"/>
              </a:ext>
            </a:extLst>
          </p:cNvPr>
          <p:cNvGrpSpPr/>
          <p:nvPr/>
        </p:nvGrpSpPr>
        <p:grpSpPr>
          <a:xfrm>
            <a:off x="10033435" y="168362"/>
            <a:ext cx="1428466" cy="935392"/>
            <a:chOff x="10024412" y="-12219"/>
            <a:chExt cx="1557988" cy="111570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7AF760C-4D7E-59E4-B74E-D4F3170D1817}"/>
                </a:ext>
              </a:extLst>
            </p:cNvPr>
            <p:cNvSpPr txBox="1"/>
            <p:nvPr/>
          </p:nvSpPr>
          <p:spPr>
            <a:xfrm>
              <a:off x="10170373" y="791447"/>
              <a:ext cx="1412027" cy="3120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Eberli et al. 2025</a:t>
              </a: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4EF33135-92FC-8F93-4C7F-13DDDFF9991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24412" y="-12219"/>
              <a:ext cx="1557988" cy="81760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2700" cap="sq">
              <a:solidFill>
                <a:srgbClr val="FFFFFF"/>
              </a:solidFill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355CEA-7EB3-18E4-F689-5151534CD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Location and sediment composition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C410A1-F83A-1C19-8843-7D1B5271F8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6344" y="1180730"/>
            <a:ext cx="3126012" cy="1755329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949239C0-008E-BBD3-2065-93A978108975}"/>
              </a:ext>
            </a:extLst>
          </p:cNvPr>
          <p:cNvGrpSpPr/>
          <p:nvPr/>
        </p:nvGrpSpPr>
        <p:grpSpPr>
          <a:xfrm>
            <a:off x="309644" y="1168690"/>
            <a:ext cx="5409182" cy="4842023"/>
            <a:chOff x="5191633" y="1415752"/>
            <a:chExt cx="5409182" cy="4842023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96475BA-D659-BE5D-837A-81E4792644F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r="8681"/>
            <a:stretch>
              <a:fillRect/>
            </a:stretch>
          </p:blipFill>
          <p:spPr>
            <a:xfrm>
              <a:off x="5191633" y="1415752"/>
              <a:ext cx="5409182" cy="4842023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/>
          </p:spPr>
        </p:pic>
        <p:sp>
          <p:nvSpPr>
            <p:cNvPr id="8" name="5-Point Star 7">
              <a:extLst>
                <a:ext uri="{FF2B5EF4-FFF2-40B4-BE49-F238E27FC236}">
                  <a16:creationId xmlns:a16="http://schemas.microsoft.com/office/drawing/2014/main" id="{A9B21F53-4AAA-5294-93B8-1411969BC86B}"/>
                </a:ext>
              </a:extLst>
            </p:cNvPr>
            <p:cNvSpPr/>
            <p:nvPr/>
          </p:nvSpPr>
          <p:spPr>
            <a:xfrm>
              <a:off x="6694584" y="5056849"/>
              <a:ext cx="183717" cy="183717"/>
            </a:xfrm>
            <a:prstGeom prst="star5">
              <a:avLst>
                <a:gd name="adj" fmla="val 22866"/>
                <a:gd name="hf" fmla="val 105146"/>
                <a:gd name="vf" fmla="val 110557"/>
              </a:avLst>
            </a:prstGeom>
            <a:solidFill>
              <a:srgbClr val="FFFF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5-Point Star 8">
              <a:extLst>
                <a:ext uri="{FF2B5EF4-FFF2-40B4-BE49-F238E27FC236}">
                  <a16:creationId xmlns:a16="http://schemas.microsoft.com/office/drawing/2014/main" id="{5949E486-7D81-4873-D683-44152E40A833}"/>
                </a:ext>
              </a:extLst>
            </p:cNvPr>
            <p:cNvSpPr/>
            <p:nvPr/>
          </p:nvSpPr>
          <p:spPr>
            <a:xfrm>
              <a:off x="6495537" y="5056849"/>
              <a:ext cx="183717" cy="183717"/>
            </a:xfrm>
            <a:prstGeom prst="star5">
              <a:avLst>
                <a:gd name="adj" fmla="val 22866"/>
                <a:gd name="hf" fmla="val 105146"/>
                <a:gd name="vf" fmla="val 110557"/>
              </a:avLst>
            </a:prstGeom>
            <a:solidFill>
              <a:srgbClr val="FFFF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5ECA372F-D35E-2B2D-4101-FE379EF57D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4446" y="1185212"/>
            <a:ext cx="2826278" cy="4829984"/>
          </a:xfrm>
          <a:prstGeom prst="rect">
            <a:avLst/>
          </a:prstGeom>
        </p:spPr>
      </p:pic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70EB5768-6B5C-7A5A-86F6-E1D4904707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6929167"/>
              </p:ext>
            </p:extLst>
          </p:nvPr>
        </p:nvGraphicFramePr>
        <p:xfrm>
          <a:off x="8901112" y="3725322"/>
          <a:ext cx="2820325" cy="20611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11595">
                  <a:extLst>
                    <a:ext uri="{9D8B030D-6E8A-4147-A177-3AD203B41FA5}">
                      <a16:colId xmlns:a16="http://schemas.microsoft.com/office/drawing/2014/main" val="795315916"/>
                    </a:ext>
                  </a:extLst>
                </a:gridCol>
                <a:gridCol w="1008730">
                  <a:extLst>
                    <a:ext uri="{9D8B030D-6E8A-4147-A177-3AD203B41FA5}">
                      <a16:colId xmlns:a16="http://schemas.microsoft.com/office/drawing/2014/main" val="2674504171"/>
                    </a:ext>
                  </a:extLst>
                </a:gridCol>
              </a:tblGrid>
              <a:tr h="2576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u="none" strike="noStrike">
                          <a:effectLst/>
                        </a:rPr>
                        <a:t>Halimeda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2754" marR="12754" marT="12754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u="none" strike="noStrike" dirty="0">
                          <a:effectLst/>
                        </a:rPr>
                        <a:t>42.8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2754" marR="12754" marT="12754" marB="0" anchor="b"/>
                </a:tc>
                <a:extLst>
                  <a:ext uri="{0D108BD9-81ED-4DB2-BD59-A6C34878D82A}">
                    <a16:rowId xmlns:a16="http://schemas.microsoft.com/office/drawing/2014/main" val="1979831932"/>
                  </a:ext>
                </a:extLst>
              </a:tr>
              <a:tr h="2576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u="none" strike="noStrike" dirty="0" err="1">
                          <a:effectLst/>
                        </a:rPr>
                        <a:t>Mollusc</a:t>
                      </a:r>
                      <a:r>
                        <a:rPr lang="en-US" sz="1600" u="none" strike="noStrike" dirty="0">
                          <a:effectLst/>
                        </a:rPr>
                        <a:t>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2754" marR="12754" marT="12754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u="none" strike="noStrike">
                          <a:effectLst/>
                        </a:rPr>
                        <a:t>30.4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2754" marR="12754" marT="12754" marB="0" anchor="b"/>
                </a:tc>
                <a:extLst>
                  <a:ext uri="{0D108BD9-81ED-4DB2-BD59-A6C34878D82A}">
                    <a16:rowId xmlns:a16="http://schemas.microsoft.com/office/drawing/2014/main" val="976955511"/>
                  </a:ext>
                </a:extLst>
              </a:tr>
              <a:tr h="2576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u="none" strike="noStrike">
                          <a:effectLst/>
                        </a:rPr>
                        <a:t>Coral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2754" marR="12754" marT="12754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u="none" strike="noStrike">
                          <a:effectLst/>
                        </a:rPr>
                        <a:t>6.2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2754" marR="12754" marT="12754" marB="0" anchor="b"/>
                </a:tc>
                <a:extLst>
                  <a:ext uri="{0D108BD9-81ED-4DB2-BD59-A6C34878D82A}">
                    <a16:rowId xmlns:a16="http://schemas.microsoft.com/office/drawing/2014/main" val="1397983515"/>
                  </a:ext>
                </a:extLst>
              </a:tr>
              <a:tr h="2576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u="none" strike="noStrike">
                          <a:effectLst/>
                        </a:rPr>
                        <a:t>Echinoid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2754" marR="12754" marT="12754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u="none" strike="noStrike">
                          <a:effectLst/>
                        </a:rPr>
                        <a:t>8.2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2754" marR="12754" marT="12754" marB="0" anchor="b"/>
                </a:tc>
                <a:extLst>
                  <a:ext uri="{0D108BD9-81ED-4DB2-BD59-A6C34878D82A}">
                    <a16:rowId xmlns:a16="http://schemas.microsoft.com/office/drawing/2014/main" val="4097348681"/>
                  </a:ext>
                </a:extLst>
              </a:tr>
              <a:tr h="2576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u="none" strike="noStrike">
                          <a:effectLst/>
                        </a:rPr>
                        <a:t>Red Algae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2754" marR="12754" marT="12754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u="none" strike="noStrike">
                          <a:effectLst/>
                        </a:rPr>
                        <a:t>1.6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2754" marR="12754" marT="12754" marB="0" anchor="b"/>
                </a:tc>
                <a:extLst>
                  <a:ext uri="{0D108BD9-81ED-4DB2-BD59-A6C34878D82A}">
                    <a16:rowId xmlns:a16="http://schemas.microsoft.com/office/drawing/2014/main" val="938439881"/>
                  </a:ext>
                </a:extLst>
              </a:tr>
              <a:tr h="2576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u="none" strike="noStrike">
                          <a:effectLst/>
                        </a:rPr>
                        <a:t>Benthic Forams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2754" marR="12754" marT="12754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u="none" strike="noStrike">
                          <a:effectLst/>
                        </a:rPr>
                        <a:t>10.1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2754" marR="12754" marT="12754" marB="0" anchor="b"/>
                </a:tc>
                <a:extLst>
                  <a:ext uri="{0D108BD9-81ED-4DB2-BD59-A6C34878D82A}">
                    <a16:rowId xmlns:a16="http://schemas.microsoft.com/office/drawing/2014/main" val="3570243992"/>
                  </a:ext>
                </a:extLst>
              </a:tr>
              <a:tr h="2576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u="none" strike="noStrike" dirty="0">
                          <a:effectLst/>
                        </a:rPr>
                        <a:t>Planktonic </a:t>
                      </a:r>
                      <a:r>
                        <a:rPr lang="en-US" sz="1600" u="none" strike="noStrike" dirty="0" err="1">
                          <a:effectLst/>
                        </a:rPr>
                        <a:t>Forams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2754" marR="12754" marT="12754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u="none" strike="noStrike">
                          <a:effectLst/>
                        </a:rPr>
                        <a:t>0.7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2754" marR="12754" marT="12754" marB="0" anchor="b"/>
                </a:tc>
                <a:extLst>
                  <a:ext uri="{0D108BD9-81ED-4DB2-BD59-A6C34878D82A}">
                    <a16:rowId xmlns:a16="http://schemas.microsoft.com/office/drawing/2014/main" val="3374011083"/>
                  </a:ext>
                </a:extLst>
              </a:tr>
              <a:tr h="2576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u="none" strike="noStrike">
                          <a:effectLst/>
                        </a:rPr>
                        <a:t>Pellets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2754" marR="12754" marT="12754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u="none" strike="noStrike" dirty="0">
                          <a:effectLst/>
                        </a:rPr>
                        <a:t>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2754" marR="12754" marT="12754" marB="0" anchor="b"/>
                </a:tc>
                <a:extLst>
                  <a:ext uri="{0D108BD9-81ED-4DB2-BD59-A6C34878D82A}">
                    <a16:rowId xmlns:a16="http://schemas.microsoft.com/office/drawing/2014/main" val="1603676495"/>
                  </a:ext>
                </a:extLst>
              </a:tr>
            </a:tbl>
          </a:graphicData>
        </a:graphic>
      </p:graphicFrame>
      <p:sp>
        <p:nvSpPr>
          <p:cNvPr id="16" name="Rectangle 15">
            <a:extLst>
              <a:ext uri="{FF2B5EF4-FFF2-40B4-BE49-F238E27FC236}">
                <a16:creationId xmlns:a16="http://schemas.microsoft.com/office/drawing/2014/main" id="{45E7F7EE-54C4-E9A0-9EFA-14BC42DC8486}"/>
              </a:ext>
            </a:extLst>
          </p:cNvPr>
          <p:cNvSpPr/>
          <p:nvPr/>
        </p:nvSpPr>
        <p:spPr>
          <a:xfrm>
            <a:off x="10487025" y="1314451"/>
            <a:ext cx="771525" cy="175532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2498876-A2EC-E9AC-9CD4-161A62522CD1}"/>
              </a:ext>
            </a:extLst>
          </p:cNvPr>
          <p:cNvSpPr txBox="1"/>
          <p:nvPr/>
        </p:nvSpPr>
        <p:spPr>
          <a:xfrm>
            <a:off x="164875" y="6057652"/>
            <a:ext cx="85914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LIDZ, B.H. and HALLOCK, P., 2000. Sedimentary petrology of a declining reef ecosystem, Florida Journal of Coastal Research, 16(3), 675-697. West Palm Beach </a:t>
            </a:r>
          </a:p>
          <a:p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58528D8-DDF3-9D72-C24A-AF091BDD9D43}"/>
              </a:ext>
            </a:extLst>
          </p:cNvPr>
          <p:cNvSpPr txBox="1"/>
          <p:nvPr/>
        </p:nvSpPr>
        <p:spPr>
          <a:xfrm>
            <a:off x="8838848" y="3254346"/>
            <a:ext cx="29610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Station 61 Middle Key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0B3A1D3-E275-FC5A-2A0A-2B998E7AC4F2}"/>
              </a:ext>
            </a:extLst>
          </p:cNvPr>
          <p:cNvGrpSpPr/>
          <p:nvPr/>
        </p:nvGrpSpPr>
        <p:grpSpPr>
          <a:xfrm>
            <a:off x="10033435" y="168362"/>
            <a:ext cx="1428466" cy="935392"/>
            <a:chOff x="10024412" y="-12219"/>
            <a:chExt cx="1557988" cy="111570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76CE83F-7BAA-360F-02AA-8D20412B4B1B}"/>
                </a:ext>
              </a:extLst>
            </p:cNvPr>
            <p:cNvSpPr txBox="1"/>
            <p:nvPr/>
          </p:nvSpPr>
          <p:spPr>
            <a:xfrm>
              <a:off x="10170373" y="791447"/>
              <a:ext cx="1412027" cy="3120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Eberli et al. 2025</a:t>
              </a:r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F6CCE836-2AB9-402C-B4F9-ACCBF508A4E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24412" y="-12219"/>
              <a:ext cx="1557988" cy="81760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2700" cap="sq">
              <a:solidFill>
                <a:srgbClr val="FFFFFF"/>
              </a:solidFill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val="2134801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7454661-ABDA-1456-0073-C74E99D6DD1C}"/>
              </a:ext>
            </a:extLst>
          </p:cNvPr>
          <p:cNvGrpSpPr/>
          <p:nvPr/>
        </p:nvGrpSpPr>
        <p:grpSpPr>
          <a:xfrm>
            <a:off x="10042227" y="252138"/>
            <a:ext cx="1428466" cy="935392"/>
            <a:chOff x="10024412" y="-12219"/>
            <a:chExt cx="1557988" cy="111570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155775A-C458-680D-4D71-4A7917C00912}"/>
                </a:ext>
              </a:extLst>
            </p:cNvPr>
            <p:cNvSpPr txBox="1"/>
            <p:nvPr/>
          </p:nvSpPr>
          <p:spPr>
            <a:xfrm>
              <a:off x="10170373" y="791447"/>
              <a:ext cx="1412027" cy="3120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100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3DB9674-E804-8DB5-9755-7051697BF4A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24412" y="-12219"/>
              <a:ext cx="1557988" cy="81760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2700" cap="sq">
              <a:solidFill>
                <a:srgbClr val="FFFFFF"/>
              </a:solidFill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675930D2-E650-47FA-AB3D-F18AC866B4C6}"/>
              </a:ext>
            </a:extLst>
          </p:cNvPr>
          <p:cNvSpPr txBox="1"/>
          <p:nvPr/>
        </p:nvSpPr>
        <p:spPr>
          <a:xfrm>
            <a:off x="632337" y="1133110"/>
            <a:ext cx="64162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Incubation set-up:</a:t>
            </a:r>
          </a:p>
          <a:p>
            <a:r>
              <a:rPr lang="en-US" sz="2400" dirty="0"/>
              <a:t>Flow system with filtered sea water containing no additional microbes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54C400-9F51-A5E1-3C52-C62EE60E99CA}"/>
              </a:ext>
            </a:extLst>
          </p:cNvPr>
          <p:cNvSpPr txBox="1"/>
          <p:nvPr/>
        </p:nvSpPr>
        <p:spPr>
          <a:xfrm>
            <a:off x="632337" y="2261996"/>
            <a:ext cx="66756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12 hours interval with fluorescent light to allow photosynthesis and 12 hours darkness to stimulate heterotrophic activity under low oxygen conditions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063607-F4CC-6281-47FE-ABA642F7D9B7}"/>
              </a:ext>
            </a:extLst>
          </p:cNvPr>
          <p:cNvSpPr txBox="1"/>
          <p:nvPr/>
        </p:nvSpPr>
        <p:spPr>
          <a:xfrm>
            <a:off x="632334" y="3558686"/>
            <a:ext cx="64162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Incubation duration:</a:t>
            </a:r>
          </a:p>
          <a:p>
            <a:r>
              <a:rPr lang="en-US" sz="2400" dirty="0"/>
              <a:t>Skeletal sand were analyzed at </a:t>
            </a:r>
            <a:r>
              <a:rPr lang="en-US" sz="2400" b="1" dirty="0"/>
              <a:t>0, 30, 60, 90 and 120 days.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2ACE18-2AC0-4903-71FD-76E38753A625}"/>
              </a:ext>
            </a:extLst>
          </p:cNvPr>
          <p:cNvSpPr txBox="1"/>
          <p:nvPr/>
        </p:nvSpPr>
        <p:spPr>
          <a:xfrm>
            <a:off x="632334" y="4904780"/>
            <a:ext cx="73217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Seawater composition:</a:t>
            </a:r>
          </a:p>
          <a:p>
            <a:r>
              <a:rPr lang="el-GR" sz="2400" dirty="0"/>
              <a:t>0.9 μ</a:t>
            </a:r>
            <a:r>
              <a:rPr lang="en-US" sz="2400" dirty="0"/>
              <a:t>M NO</a:t>
            </a:r>
            <a:r>
              <a:rPr lang="en-US" sz="2400" baseline="-25000" dirty="0"/>
              <a:t>3</a:t>
            </a:r>
            <a:r>
              <a:rPr lang="en-US" sz="2400" dirty="0"/>
              <a:t>, 0.3 </a:t>
            </a:r>
            <a:r>
              <a:rPr lang="el-GR" sz="2400" dirty="0"/>
              <a:t>μ</a:t>
            </a:r>
            <a:r>
              <a:rPr lang="en-US" sz="2400" dirty="0"/>
              <a:t>M NH4 and 0.03 </a:t>
            </a:r>
            <a:r>
              <a:rPr lang="el-GR" sz="2400" dirty="0"/>
              <a:t>μ</a:t>
            </a:r>
            <a:r>
              <a:rPr lang="en-US" sz="2400" dirty="0"/>
              <a:t>M PO</a:t>
            </a:r>
            <a:r>
              <a:rPr lang="en-US" sz="2400" baseline="-25000" dirty="0"/>
              <a:t>4</a:t>
            </a:r>
            <a:r>
              <a:rPr lang="en-US" sz="2400" dirty="0"/>
              <a:t>, while dissolved inorganic carbon (DIC) 2076 (</a:t>
            </a:r>
            <a:r>
              <a:rPr lang="el-GR" sz="2400" dirty="0"/>
              <a:t>μ</a:t>
            </a:r>
            <a:r>
              <a:rPr lang="en-US" sz="2400" dirty="0"/>
              <a:t>mol/kg)</a:t>
            </a:r>
          </a:p>
          <a:p>
            <a:r>
              <a:rPr lang="en-US" sz="2400" dirty="0"/>
              <a:t>and total alkalinity average and 2432 (</a:t>
            </a:r>
            <a:r>
              <a:rPr lang="el-GR" sz="2400" dirty="0"/>
              <a:t>μ</a:t>
            </a:r>
            <a:r>
              <a:rPr lang="en-US" sz="2400" dirty="0"/>
              <a:t>mol/kg)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C7218A8-3DB1-DE45-90CB-5E49126087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8608" y="965306"/>
            <a:ext cx="4911156" cy="5341330"/>
          </a:xfrm>
          <a:prstGeom prst="rect">
            <a:avLst/>
          </a:prstGeom>
        </p:spPr>
      </p:pic>
      <p:pic>
        <p:nvPicPr>
          <p:cNvPr id="26" name="Picture 7">
            <a:extLst>
              <a:ext uri="{FF2B5EF4-FFF2-40B4-BE49-F238E27FC236}">
                <a16:creationId xmlns:a16="http://schemas.microsoft.com/office/drawing/2014/main" id="{E91ED688-BD36-9444-865F-0ECD3A7655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8324" y="257927"/>
            <a:ext cx="1771650" cy="809897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C7FEBB1-6A78-C2E3-8AE1-9FF32EDB0A0D}"/>
              </a:ext>
            </a:extLst>
          </p:cNvPr>
          <p:cNvSpPr txBox="1">
            <a:spLocks/>
          </p:cNvSpPr>
          <p:nvPr/>
        </p:nvSpPr>
        <p:spPr>
          <a:xfrm>
            <a:off x="1949974" y="287523"/>
            <a:ext cx="9077135" cy="594007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1" charset="0"/>
                <a:ea typeface="ＭＳ Ｐゴシック" pitchFamily="1" charset="-128"/>
                <a:cs typeface="ＭＳ Ｐゴシック" pitchFamily="1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1" charset="0"/>
                <a:ea typeface="ＭＳ Ｐゴシック" pitchFamily="1" charset="-128"/>
                <a:cs typeface="ＭＳ Ｐゴシック" pitchFamily="1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1" charset="0"/>
                <a:ea typeface="ＭＳ Ｐゴシック" pitchFamily="1" charset="-128"/>
                <a:cs typeface="ＭＳ Ｐゴシック" pitchFamily="1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1" charset="0"/>
                <a:ea typeface="ＭＳ Ｐゴシック" pitchFamily="1" charset="-128"/>
                <a:cs typeface="ＭＳ Ｐゴシック" pitchFamily="1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1" charset="0"/>
                <a:ea typeface="ＭＳ Ｐゴシック" pitchFamily="1" charset="-128"/>
                <a:cs typeface="ＭＳ Ｐゴシック" pitchFamily="1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1" charset="0"/>
                <a:ea typeface="ＭＳ Ｐゴシック" pitchFamily="1" charset="-128"/>
                <a:cs typeface="ＭＳ Ｐゴシック" pitchFamily="1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1" charset="0"/>
                <a:ea typeface="ＭＳ Ｐゴシック" pitchFamily="1" charset="-128"/>
                <a:cs typeface="ＭＳ Ｐゴシック" pitchFamily="1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1" charset="0"/>
                <a:ea typeface="ＭＳ Ｐゴシック" pitchFamily="1" charset="-128"/>
                <a:cs typeface="ＭＳ Ｐゴシック" pitchFamily="1" charset="-128"/>
              </a:defRPr>
            </a:lvl9pPr>
          </a:lstStyle>
          <a:p>
            <a:pPr algn="l">
              <a:defRPr/>
            </a:pPr>
            <a:r>
              <a:rPr lang="en-US" sz="3200" b="1" kern="0" dirty="0">
                <a:solidFill>
                  <a:schemeClr val="tx1"/>
                </a:solidFill>
                <a:cs typeface="Arial" panose="020B0604020202020204" pitchFamily="34" charset="0"/>
              </a:rPr>
              <a:t>Experimental set-up</a:t>
            </a:r>
          </a:p>
        </p:txBody>
      </p:sp>
      <p:pic>
        <p:nvPicPr>
          <p:cNvPr id="8" name="Picture 7" descr="A person in gloves working on a machine&#10;&#10;AI-generated content may be incorrect.">
            <a:extLst>
              <a:ext uri="{FF2B5EF4-FFF2-40B4-BE49-F238E27FC236}">
                <a16:creationId xmlns:a16="http://schemas.microsoft.com/office/drawing/2014/main" id="{9E94A1A6-F12E-F599-32EC-54BF3F03D0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8605" y="154896"/>
            <a:ext cx="4911156" cy="6548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06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6870E22CEF3734CA2AB17CF8CF571C9" ma:contentTypeVersion="20" ma:contentTypeDescription="Create a new document." ma:contentTypeScope="" ma:versionID="ae298a618a4f753ec79a38347f79484b">
  <xsd:schema xmlns:xsd="http://www.w3.org/2001/XMLSchema" xmlns:xs="http://www.w3.org/2001/XMLSchema" xmlns:p="http://schemas.microsoft.com/office/2006/metadata/properties" xmlns:ns2="1e5da3b9-1751-4b4a-93f4-7e0cef448b14" xmlns:ns3="2c7b8d70-2cb9-42ed-a36a-9e3315ec181e" targetNamespace="http://schemas.microsoft.com/office/2006/metadata/properties" ma:root="true" ma:fieldsID="d06b1673a5d4b1891d7a9602c70328fe" ns2:_="" ns3:_="">
    <xsd:import namespace="1e5da3b9-1751-4b4a-93f4-7e0cef448b14"/>
    <xsd:import namespace="2c7b8d70-2cb9-42ed-a36a-9e3315ec181e"/>
    <xsd:element name="properties">
      <xsd:complexType>
        <xsd:sequence>
          <xsd:element name="documentManagement">
            <xsd:complexType>
              <xsd:all>
                <xsd:element ref="ns2:Description0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5da3b9-1751-4b4a-93f4-7e0cef448b14" elementFormDefault="qualified">
    <xsd:import namespace="http://schemas.microsoft.com/office/2006/documentManagement/types"/>
    <xsd:import namespace="http://schemas.microsoft.com/office/infopath/2007/PartnerControls"/>
    <xsd:element name="Description0" ma:index="6" nillable="true" ma:displayName="Description" ma:internalName="Description0" ma:readOnly="false">
      <xsd:simpleType>
        <xsd:restriction base="dms:Note">
          <xsd:maxLength value="255"/>
        </xsd:restriction>
      </xsd:simple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0ffb2afa-0461-4a25-b7e7-e28982f86d9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7b8d70-2cb9-42ed-a36a-9e3315ec181e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SearchPeopleOnly="false" ma:SharePointGroup="0" ma:internalName="SharedWithUsers" ma:readOnly="tru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08078818-1436-4741-a2d0-433705088af2}" ma:internalName="TaxCatchAll" ma:showField="CatchAllData" ma:web="2c7b8d70-2cb9-42ed-a36a-9e3315ec181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scription0 xmlns="1e5da3b9-1751-4b4a-93f4-7e0cef448b14" xsi:nil="true"/>
    <TaxCatchAll xmlns="2c7b8d70-2cb9-42ed-a36a-9e3315ec181e" xsi:nil="true"/>
    <lcf76f155ced4ddcb4097134ff3c332f xmlns="1e5da3b9-1751-4b4a-93f4-7e0cef448b14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780C51A-B781-4E1E-97E8-0D99207E562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e5da3b9-1751-4b4a-93f4-7e0cef448b14"/>
    <ds:schemaRef ds:uri="2c7b8d70-2cb9-42ed-a36a-9e3315ec18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DCDA15C-C10E-410C-B369-66B6CB45652B}">
  <ds:schemaRefs>
    <ds:schemaRef ds:uri="http://schemas.microsoft.com/office/2006/metadata/properties"/>
    <ds:schemaRef ds:uri="http://schemas.microsoft.com/office/infopath/2007/PartnerControls"/>
    <ds:schemaRef ds:uri="1e5da3b9-1751-4b4a-93f4-7e0cef448b14"/>
    <ds:schemaRef ds:uri="2c7b8d70-2cb9-42ed-a36a-9e3315ec181e"/>
  </ds:schemaRefs>
</ds:datastoreItem>
</file>

<file path=customXml/itemProps3.xml><?xml version="1.0" encoding="utf-8"?>
<ds:datastoreItem xmlns:ds="http://schemas.openxmlformats.org/officeDocument/2006/customXml" ds:itemID="{AA149664-6BFB-4FE4-A00A-EA02949C061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6092</TotalTime>
  <Words>1049</Words>
  <Application>Microsoft Macintosh PowerPoint</Application>
  <PresentationFormat>Widescreen</PresentationFormat>
  <Paragraphs>203</Paragraphs>
  <Slides>26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5" baseType="lpstr">
      <vt:lpstr>Aptos Narrow</vt:lpstr>
      <vt:lpstr>Arial</vt:lpstr>
      <vt:lpstr>Calibri</vt:lpstr>
      <vt:lpstr>Helvetica</vt:lpstr>
      <vt:lpstr>Montserrat</vt:lpstr>
      <vt:lpstr>Symbol</vt:lpstr>
      <vt:lpstr>Verdana</vt:lpstr>
      <vt:lpstr>Wingdings</vt:lpstr>
      <vt:lpstr>Office Theme</vt:lpstr>
      <vt:lpstr>PowerPoint Presentation</vt:lpstr>
      <vt:lpstr>Key Points</vt:lpstr>
      <vt:lpstr>Data sets</vt:lpstr>
      <vt:lpstr>Cementation Experiment TOTO </vt:lpstr>
      <vt:lpstr>PowerPoint Presentation</vt:lpstr>
      <vt:lpstr>PowerPoint Presentation</vt:lpstr>
      <vt:lpstr>PowerPoint Presentation</vt:lpstr>
      <vt:lpstr>Location and sediment composition</vt:lpstr>
      <vt:lpstr>PowerPoint Presentation</vt:lpstr>
      <vt:lpstr>Experimental formation of grapestones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Lithified seafloor of skeletal sediment</vt:lpstr>
      <vt:lpstr>Micritic Meniscus Cement in Coquinas</vt:lpstr>
      <vt:lpstr>Difference – ooids vs skeletal grains</vt:lpstr>
      <vt:lpstr>Evidence of vectors for ooid formation</vt:lpstr>
      <vt:lpstr>Ooids versus Skeletal grain contacts</vt:lpstr>
      <vt:lpstr>Lithified seafloor of ooid sand</vt:lpstr>
      <vt:lpstr>PowerPoint Presentation</vt:lpstr>
      <vt:lpstr>PowerPoint Presentation</vt:lpstr>
      <vt:lpstr>Conclusions</vt:lpstr>
      <vt:lpstr>Ooid cementation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Eberli, Gregor Paul</dc:creator>
  <cp:lastModifiedBy>Eberli, Gregor Paul</cp:lastModifiedBy>
  <cp:revision>120</cp:revision>
  <dcterms:created xsi:type="dcterms:W3CDTF">2020-08-26T02:27:05Z</dcterms:created>
  <dcterms:modified xsi:type="dcterms:W3CDTF">2025-10-13T12:13:21Z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0x01010036870E22CEF3734CA2AB17CF8CF571C9</vt:lpwstr>
  </property>
  <property fmtid="{D5CDD505-2E9C-101B-9397-08002B2CF9AE}" pid="3" name="Order">
    <vt:lpwstr>21746900.0000000</vt:lpwstr>
  </property>
  <property fmtid="{D5CDD505-2E9C-101B-9397-08002B2CF9AE}" pid="4" name="_ExtendedDescription">
    <vt:lpwstr/>
  </property>
  <property fmtid="{D5CDD505-2E9C-101B-9397-08002B2CF9AE}" pid="5" name="MediaServiceImageTags">
    <vt:lpwstr/>
  </property>
</Properties>
</file>