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6" r:id="rId1"/>
    <p:sldMasterId id="2147483678" r:id="rId2"/>
  </p:sldMasterIdLst>
  <p:notesMasterIdLst>
    <p:notesMasterId r:id="rId56"/>
  </p:notesMasterIdLst>
  <p:sldIdLst>
    <p:sldId id="842" r:id="rId3"/>
    <p:sldId id="843" r:id="rId4"/>
    <p:sldId id="302" r:id="rId5"/>
    <p:sldId id="483" r:id="rId6"/>
    <p:sldId id="309" r:id="rId7"/>
    <p:sldId id="312" r:id="rId8"/>
    <p:sldId id="311" r:id="rId9"/>
    <p:sldId id="844" r:id="rId10"/>
    <p:sldId id="308" r:id="rId11"/>
    <p:sldId id="306" r:id="rId12"/>
    <p:sldId id="767" r:id="rId13"/>
    <p:sldId id="846" r:id="rId14"/>
    <p:sldId id="783" r:id="rId15"/>
    <p:sldId id="782" r:id="rId16"/>
    <p:sldId id="525" r:id="rId17"/>
    <p:sldId id="794" r:id="rId18"/>
    <p:sldId id="791" r:id="rId19"/>
    <p:sldId id="849" r:id="rId20"/>
    <p:sldId id="847" r:id="rId21"/>
    <p:sldId id="845" r:id="rId22"/>
    <p:sldId id="850" r:id="rId23"/>
    <p:sldId id="852" r:id="rId24"/>
    <p:sldId id="853" r:id="rId25"/>
    <p:sldId id="854" r:id="rId26"/>
    <p:sldId id="855" r:id="rId27"/>
    <p:sldId id="856" r:id="rId28"/>
    <p:sldId id="857" r:id="rId29"/>
    <p:sldId id="858" r:id="rId30"/>
    <p:sldId id="859" r:id="rId31"/>
    <p:sldId id="860" r:id="rId32"/>
    <p:sldId id="861" r:id="rId33"/>
    <p:sldId id="862" r:id="rId34"/>
    <p:sldId id="863" r:id="rId35"/>
    <p:sldId id="864" r:id="rId36"/>
    <p:sldId id="865" r:id="rId37"/>
    <p:sldId id="866" r:id="rId38"/>
    <p:sldId id="867" r:id="rId39"/>
    <p:sldId id="868" r:id="rId40"/>
    <p:sldId id="869" r:id="rId41"/>
    <p:sldId id="870" r:id="rId42"/>
    <p:sldId id="871" r:id="rId43"/>
    <p:sldId id="872" r:id="rId44"/>
    <p:sldId id="873" r:id="rId45"/>
    <p:sldId id="874" r:id="rId46"/>
    <p:sldId id="875" r:id="rId47"/>
    <p:sldId id="876" r:id="rId48"/>
    <p:sldId id="877" r:id="rId49"/>
    <p:sldId id="878" r:id="rId50"/>
    <p:sldId id="907" r:id="rId51"/>
    <p:sldId id="880" r:id="rId52"/>
    <p:sldId id="881" r:id="rId53"/>
    <p:sldId id="906" r:id="rId54"/>
    <p:sldId id="848" r:id="rId55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80"/>
    <a:srgbClr val="33CCFF"/>
    <a:srgbClr val="FF3399"/>
    <a:srgbClr val="FF0000"/>
    <a:srgbClr val="FDF8DF"/>
    <a:srgbClr val="FBF8BF"/>
    <a:srgbClr val="DBDCD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00"/>
    <p:restoredTop sz="97871"/>
  </p:normalViewPr>
  <p:slideViewPr>
    <p:cSldViewPr snapToGrid="0" snapToObjects="1">
      <p:cViewPr varScale="1">
        <p:scale>
          <a:sx n="115" d="100"/>
          <a:sy n="115" d="100"/>
        </p:scale>
        <p:origin x="-756" y="-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4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307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9A1DC82-9C87-4494-9F61-0C4439CDDB4B}" type="datetimeFigureOut">
              <a:rPr lang="en-US"/>
              <a:pPr>
                <a:defRPr/>
              </a:pPr>
              <a:t>251013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F52B16C-46FA-45F5-B3D7-AB350E1B5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0E6348F-D69A-4A02-99D3-41A45C670BDA}" type="slidenum">
              <a:rPr lang="en-US" altLang="en-US" smtClean="0">
                <a:latin typeface="Times New Roman" pitchFamily="18" charset="0"/>
                <a:ea typeface="ＭＳ Ｐゴシック" pitchFamily="34" charset="-128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en-US" smtClean="0">
              <a:latin typeface="Times New Roman" pitchFamily="18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8A6E3B-DB04-4BD0-9DB4-C09274B5D1D1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F285CA-2E85-47CB-A2C7-59F7412B89A7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C4DE9-0595-4FB7-A54A-A5BD9D16D2C1}" type="datetimeFigureOut">
              <a:rPr lang="en-US"/>
              <a:pPr>
                <a:defRPr/>
              </a:pPr>
              <a:t>251013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84BC2-32F7-4554-A884-89C924EC50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70447-052C-4AE1-83E3-7FAA5EC0D676}" type="datetimeFigureOut">
              <a:rPr lang="en-US"/>
              <a:pPr>
                <a:defRPr/>
              </a:pPr>
              <a:t>251013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5225D-23D5-4159-8C91-A818E00347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440CB5-263E-4F5D-9720-61E66F7286FA}" type="datetimeFigureOut">
              <a:rPr lang="en-US"/>
              <a:pPr>
                <a:defRPr/>
              </a:pPr>
              <a:t>251013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D6BEE-73AE-4A1E-B648-6BE5506195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itolo 1"/>
          <p:cNvSpPr>
            <a:spLocks noGrp="1"/>
          </p:cNvSpPr>
          <p:nvPr>
            <p:ph type="title"/>
          </p:nvPr>
        </p:nvSpPr>
        <p:spPr>
          <a:xfrm>
            <a:off x="842414" y="285965"/>
            <a:ext cx="10530437" cy="415499"/>
          </a:xfrm>
          <a:prstGeom prst="rect">
            <a:avLst/>
          </a:prstGeom>
        </p:spPr>
        <p:txBody>
          <a:bodyPr lIns="0" tIns="0" rIns="0" bIns="0" rtlCol="0">
            <a:spAutoFit/>
          </a:bodyPr>
          <a:lstStyle>
            <a:lvl1pPr>
              <a:defRPr sz="3000" b="1" i="0" baseline="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it-IT" dirty="0"/>
          </a:p>
        </p:txBody>
      </p:sp>
      <p:sp>
        <p:nvSpPr>
          <p:cNvPr id="21" name="Segnaposto contenuto 5"/>
          <p:cNvSpPr>
            <a:spLocks noGrp="1"/>
          </p:cNvSpPr>
          <p:nvPr>
            <p:ph sz="quarter" idx="4"/>
          </p:nvPr>
        </p:nvSpPr>
        <p:spPr>
          <a:xfrm>
            <a:off x="842412" y="1111895"/>
            <a:ext cx="10530437" cy="4682436"/>
          </a:xfrm>
        </p:spPr>
        <p:txBody>
          <a:bodyPr>
            <a:normAutofit/>
          </a:bodyPr>
          <a:lstStyle>
            <a:lvl1pPr marL="265107" indent="-265107">
              <a:buClr>
                <a:srgbClr val="FFD500"/>
              </a:buClr>
              <a:buSzPct val="80000"/>
              <a:buFont typeface="Wingdings" panose="05000000000000000000" pitchFamily="2" charset="2"/>
              <a:buChar char="n"/>
              <a:defRPr sz="2000" i="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egnaposto numero diapositiva 8"/>
          <p:cNvSpPr>
            <a:spLocks noGrp="1"/>
          </p:cNvSpPr>
          <p:nvPr>
            <p:ph type="sldNum" sz="quarter" idx="10"/>
          </p:nvPr>
        </p:nvSpPr>
        <p:spPr>
          <a:xfrm>
            <a:off x="0" y="6346825"/>
            <a:ext cx="615950" cy="3317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1DCDE9-9B92-4F71-BF95-F9EA385CA5B7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F7AFD-D939-4959-A91F-011AD2140540}" type="datetimeFigureOut">
              <a:rPr lang="en-US"/>
              <a:pPr>
                <a:defRPr/>
              </a:pPr>
              <a:t>251013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10DD8-81CE-4599-8BDB-D2537A2442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E1196-90C4-42E6-BC5B-367B2CBF8A3E}" type="datetimeFigureOut">
              <a:rPr lang="en-US"/>
              <a:pPr>
                <a:defRPr/>
              </a:pPr>
              <a:t>251013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76F2A-FF27-4D24-B1CA-5C748B999F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6677D-93B8-49DE-86B3-F65B6BE19806}" type="datetimeFigureOut">
              <a:rPr lang="en-US"/>
              <a:pPr>
                <a:defRPr/>
              </a:pPr>
              <a:t>251013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D4538-6D53-47C4-8FC6-92AD9944BD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20204-BF49-4C47-8390-768B6D4602B5}" type="datetimeFigureOut">
              <a:rPr lang="en-US"/>
              <a:pPr>
                <a:defRPr/>
              </a:pPr>
              <a:t>251013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A5128-9DD2-4BF0-9F0B-2CD144C5BD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E1D16-ADE9-456E-A554-7789D1157D6C}" type="datetimeFigureOut">
              <a:rPr lang="en-US"/>
              <a:pPr>
                <a:defRPr/>
              </a:pPr>
              <a:t>251013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1503F-2FCA-4AF9-BAD4-5BAE0066BE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EA7C0-5CFA-4E87-860B-3CB163B8B365}" type="datetimeFigureOut">
              <a:rPr lang="en-US"/>
              <a:pPr>
                <a:defRPr/>
              </a:pPr>
              <a:t>251013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82AC8-0528-49D4-A322-E775CFE9FA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88D0F-6B02-4DA1-ABF0-FB014B2D7C47}" type="datetimeFigureOut">
              <a:rPr lang="en-US"/>
              <a:pPr>
                <a:defRPr/>
              </a:pPr>
              <a:t>251013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B56A4-F66E-4B2A-8A5A-FAF82C0222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0F9B4-83E9-4FFB-9B80-D1216E1E1912}" type="datetimeFigureOut">
              <a:rPr lang="en-US"/>
              <a:pPr>
                <a:defRPr/>
              </a:pPr>
              <a:t>251013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4D38B-E314-4B43-A0EA-EC8F3B305D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96DBB5C-9801-4D46-B9A3-3A5A54E82279}" type="datetimeFigureOut">
              <a:rPr lang="en-US"/>
              <a:pPr>
                <a:defRPr/>
              </a:pPr>
              <a:t>251013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4E1B86-254A-4636-B9BD-DEA2648E5C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7" name="Connettore 1 3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0" y="823913"/>
            <a:ext cx="8778875" cy="0"/>
          </a:xfrm>
          <a:prstGeom prst="line">
            <a:avLst/>
          </a:prstGeom>
          <a:ln w="28575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9" r:id="rId2"/>
    <p:sldLayoutId id="2147483688" r:id="rId3"/>
    <p:sldLayoutId id="2147483687" r:id="rId4"/>
    <p:sldLayoutId id="2147483686" r:id="rId5"/>
    <p:sldLayoutId id="2147483685" r:id="rId6"/>
    <p:sldLayoutId id="2147483684" r:id="rId7"/>
    <p:sldLayoutId id="2147483683" r:id="rId8"/>
    <p:sldLayoutId id="2147483682" r:id="rId9"/>
    <p:sldLayoutId id="2147483681" r:id="rId10"/>
    <p:sldLayoutId id="2147483680" r:id="rId11"/>
    <p:sldLayoutId id="2147483702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0" r:id="rId2"/>
    <p:sldLayoutId id="2147483699" r:id="rId3"/>
    <p:sldLayoutId id="2147483698" r:id="rId4"/>
    <p:sldLayoutId id="2147483697" r:id="rId5"/>
    <p:sldLayoutId id="2147483696" r:id="rId6"/>
    <p:sldLayoutId id="2147483695" r:id="rId7"/>
    <p:sldLayoutId id="2147483694" r:id="rId8"/>
    <p:sldLayoutId id="2147483693" r:id="rId9"/>
    <p:sldLayoutId id="2147483692" r:id="rId10"/>
    <p:sldLayoutId id="2147483691" r:id="rId11"/>
  </p:sldLayoutIdLst>
  <p:txStyles>
    <p:titleStyle>
      <a:lvl1pPr algn="ctr" defTabSz="1089025" rtl="0" eaLnBrk="0" fontAlgn="base" hangingPunct="0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89025" rtl="0" eaLnBrk="0" fontAlgn="base" hangingPunct="0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Arial" charset="0"/>
          <a:cs typeface="Arial" charset="0"/>
        </a:defRPr>
      </a:lvl2pPr>
      <a:lvl3pPr algn="ctr" defTabSz="1089025" rtl="0" eaLnBrk="0" fontAlgn="base" hangingPunct="0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Arial" charset="0"/>
          <a:cs typeface="Arial" charset="0"/>
        </a:defRPr>
      </a:lvl3pPr>
      <a:lvl4pPr algn="ctr" defTabSz="1089025" rtl="0" eaLnBrk="0" fontAlgn="base" hangingPunct="0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Arial" charset="0"/>
          <a:cs typeface="Arial" charset="0"/>
        </a:defRPr>
      </a:lvl4pPr>
      <a:lvl5pPr algn="ctr" defTabSz="1089025" rtl="0" eaLnBrk="0" fontAlgn="base" hangingPunct="0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Arial" charset="0"/>
          <a:cs typeface="Arial" charset="0"/>
        </a:defRPr>
      </a:lvl5pPr>
      <a:lvl6pPr marL="457200" algn="ctr" defTabSz="1089025" rtl="0" fontAlgn="base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Arial" charset="0"/>
          <a:cs typeface="Arial" charset="0"/>
        </a:defRPr>
      </a:lvl6pPr>
      <a:lvl7pPr marL="914400" algn="ctr" defTabSz="1089025" rtl="0" fontAlgn="base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Arial" charset="0"/>
          <a:cs typeface="Arial" charset="0"/>
        </a:defRPr>
      </a:lvl7pPr>
      <a:lvl8pPr marL="1371600" algn="ctr" defTabSz="1089025" rtl="0" fontAlgn="base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Arial" charset="0"/>
          <a:cs typeface="Arial" charset="0"/>
        </a:defRPr>
      </a:lvl8pPr>
      <a:lvl9pPr marL="1828800" algn="ctr" defTabSz="1089025" rtl="0" fontAlgn="base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07988" indent="-407988" algn="l" defTabSz="1089025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  <a:ea typeface="+mn-ea"/>
          <a:cs typeface="+mn-cs"/>
        </a:defRPr>
      </a:lvl1pPr>
      <a:lvl2pPr marL="884238" indent="-339725" algn="l" defTabSz="1089025" rtl="0" eaLnBrk="0" fontAlgn="base" hangingPunct="0">
        <a:spcBef>
          <a:spcPct val="20000"/>
        </a:spcBef>
        <a:spcAft>
          <a:spcPct val="0"/>
        </a:spcAft>
        <a:buChar char="–"/>
        <a:defRPr sz="3300">
          <a:solidFill>
            <a:schemeClr val="tx1"/>
          </a:solidFill>
          <a:latin typeface="+mn-lt"/>
          <a:cs typeface="+mn-cs"/>
        </a:defRPr>
      </a:lvl2pPr>
      <a:lvl3pPr marL="1360488" indent="-271463" algn="l" defTabSz="1089025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cs typeface="+mn-cs"/>
        </a:defRPr>
      </a:lvl3pPr>
      <a:lvl4pPr marL="1905000" indent="-271463" algn="l" defTabSz="1089025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4pPr>
      <a:lvl5pPr marL="2449513" indent="-273050" algn="l" defTabSz="1089025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5pPr>
      <a:lvl6pPr marL="2906713" indent="-273050" algn="l" defTabSz="1089025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6pPr>
      <a:lvl7pPr marL="3363913" indent="-273050" algn="l" defTabSz="1089025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7pPr>
      <a:lvl8pPr marL="3821113" indent="-273050" algn="l" defTabSz="1089025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8pPr>
      <a:lvl9pPr marL="4278313" indent="-273050" algn="l" defTabSz="1089025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4.png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image" Target="../media/image54.png"/><Relationship Id="rId4" Type="http://schemas.openxmlformats.org/officeDocument/2006/relationships/image" Target="../media/image5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image" Target="../media/image54.png"/><Relationship Id="rId4" Type="http://schemas.openxmlformats.org/officeDocument/2006/relationships/image" Target="../media/image51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Unconformity-01.jpg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6988" y="-158750"/>
            <a:ext cx="12126912" cy="7078663"/>
          </a:xfrm>
          <a:prstGeom prst="rect">
            <a:avLst/>
          </a:prstGeom>
          <a:ln w="19050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/>
            </a:extLst>
          </p:cNvPr>
          <p:cNvSpPr txBox="1"/>
          <p:nvPr/>
        </p:nvSpPr>
        <p:spPr>
          <a:xfrm>
            <a:off x="469900" y="955675"/>
            <a:ext cx="11252200" cy="749300"/>
          </a:xfrm>
          <a:prstGeom prst="rect">
            <a:avLst/>
          </a:prstGeom>
          <a:solidFill>
            <a:srgbClr val="FDF8DF">
              <a:alpha val="73000"/>
            </a:srgb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267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What happened to sequence stratigraphy?</a:t>
            </a:r>
          </a:p>
        </p:txBody>
      </p:sp>
      <p:sp>
        <p:nvSpPr>
          <p:cNvPr id="27651" name="TextBox 9"/>
          <p:cNvSpPr txBox="1">
            <a:spLocks noChangeArrowheads="1"/>
          </p:cNvSpPr>
          <p:nvPr/>
        </p:nvSpPr>
        <p:spPr bwMode="auto">
          <a:xfrm>
            <a:off x="2581275" y="3573463"/>
            <a:ext cx="6719888" cy="584200"/>
          </a:xfrm>
          <a:prstGeom prst="rect">
            <a:avLst/>
          </a:prstGeom>
          <a:solidFill>
            <a:srgbClr val="FDF8DF">
              <a:alpha val="7294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Calibri" pitchFamily="34" charset="0"/>
              </a:rPr>
              <a:t>Gregor P. Eberli and Mark Grasmueck</a:t>
            </a:r>
          </a:p>
        </p:txBody>
      </p:sp>
      <p:pic>
        <p:nvPicPr>
          <p:cNvPr id="27652" name="Picture 11" descr="2009 CSL-logo.tif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80038" y="5472113"/>
            <a:ext cx="1670050" cy="85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 txBox="1">
            <a:spLocks noChangeArrowheads="1"/>
          </p:cNvSpPr>
          <p:nvPr/>
        </p:nvSpPr>
        <p:spPr bwMode="auto">
          <a:xfrm>
            <a:off x="931863" y="838200"/>
            <a:ext cx="10347325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20" tIns="60960" rIns="121920" bIns="60960"/>
          <a:lstStyle/>
          <a:p>
            <a:pPr algn="ctr"/>
            <a:endParaRPr lang="en-US" sz="4800" b="1">
              <a:ea typeface="ＭＳ Ｐゴシック" pitchFamily="34" charset="-128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969963" y="1481138"/>
            <a:ext cx="10347325" cy="554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20" tIns="60960" rIns="121920" bIns="60960"/>
          <a:lstStyle/>
          <a:p>
            <a:pPr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en-US" sz="3200">
                <a:ea typeface="ＭＳ Ｐゴシック" pitchFamily="34" charset="-128"/>
              </a:rPr>
              <a:t>Posamentier and Vail (1988)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en-US" sz="3200" i="1">
                <a:latin typeface="Helvetica" pitchFamily="34" charset="0"/>
                <a:ea typeface="ＭＳ Ｐゴシック" pitchFamily="34" charset="-128"/>
                <a:cs typeface="Helvetica" pitchFamily="34" charset="0"/>
              </a:rPr>
              <a:t>“…It is composed of a succession of systems tracts and it is interpreted to be deposited between </a:t>
            </a:r>
            <a:r>
              <a:rPr lang="en-US" sz="3200" b="1" i="1">
                <a:latin typeface="Helvetica" pitchFamily="34" charset="0"/>
                <a:ea typeface="ＭＳ Ｐゴシック" pitchFamily="34" charset="-128"/>
                <a:cs typeface="Helvetica" pitchFamily="34" charset="0"/>
              </a:rPr>
              <a:t>eustatic fall inflection points</a:t>
            </a:r>
            <a:r>
              <a:rPr lang="en-US" sz="3200" i="1">
                <a:latin typeface="Helvetica" pitchFamily="34" charset="0"/>
                <a:ea typeface="ＭＳ Ｐゴシック" pitchFamily="34" charset="-128"/>
                <a:cs typeface="Helvetica" pitchFamily="34" charset="0"/>
              </a:rPr>
              <a:t>”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en-US" sz="3200">
              <a:ea typeface="ＭＳ Ｐゴシック" pitchFamily="34" charset="-128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en-US" sz="3200">
                <a:ea typeface="ＭＳ Ｐゴシック" pitchFamily="34" charset="-128"/>
              </a:rPr>
              <a:t>Van Wagoner et al., 1988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ea typeface="ＭＳ Ｐゴシック" pitchFamily="34" charset="-128"/>
              </a:rPr>
              <a:t>	</a:t>
            </a:r>
            <a:r>
              <a:rPr lang="en-US" sz="3200" i="1">
                <a:ea typeface="ＭＳ Ｐゴシック" pitchFamily="34" charset="-128"/>
              </a:rPr>
              <a:t>“..a surface…along which there is </a:t>
            </a:r>
            <a:r>
              <a:rPr lang="en-US" sz="3200" b="1" i="1">
                <a:ea typeface="ＭＳ Ｐゴシック" pitchFamily="34" charset="-128"/>
              </a:rPr>
              <a:t>evidence of subaerial exposure truncation</a:t>
            </a:r>
            <a:r>
              <a:rPr lang="en-US" sz="3200" i="1">
                <a:ea typeface="ＭＳ Ｐゴシック" pitchFamily="34" charset="-128"/>
              </a:rPr>
              <a:t> (and in some cases correlative submarine erosion) or </a:t>
            </a:r>
            <a:r>
              <a:rPr lang="en-US" sz="3200" b="1" i="1">
                <a:ea typeface="ＭＳ Ｐゴシック" pitchFamily="34" charset="-128"/>
              </a:rPr>
              <a:t>subaerial exposure”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5025" y="28575"/>
            <a:ext cx="8308975" cy="9239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>
                <a:latin typeface="+mn-lt"/>
              </a:rPr>
              <a:t>Cause of Sequence Boundaries</a:t>
            </a:r>
          </a:p>
        </p:txBody>
      </p:sp>
      <p:grpSp>
        <p:nvGrpSpPr>
          <p:cNvPr id="37892" name="Group 1"/>
          <p:cNvGrpSpPr>
            <a:grpSpLocks/>
          </p:cNvGrpSpPr>
          <p:nvPr/>
        </p:nvGrpSpPr>
        <p:grpSpPr bwMode="auto">
          <a:xfrm>
            <a:off x="10290175" y="165100"/>
            <a:ext cx="1817688" cy="893763"/>
            <a:chOff x="7717564" y="123695"/>
            <a:chExt cx="1363532" cy="669860"/>
          </a:xfrm>
        </p:grpSpPr>
        <p:pic>
          <p:nvPicPr>
            <p:cNvPr id="37893" name="Picture 5" descr="2009 CSL-logo.tif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800977" y="123695"/>
              <a:ext cx="1019175" cy="524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Box 6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7717564" y="600807"/>
              <a:ext cx="1363532" cy="1927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67" dirty="0">
                  <a:latin typeface="+mn-lt"/>
                  <a:cs typeface="+mn-cs"/>
                </a:rPr>
                <a:t>Eberli &amp; </a:t>
              </a:r>
              <a:r>
                <a:rPr lang="en-US" sz="1067" dirty="0" err="1">
                  <a:latin typeface="+mn-lt"/>
                  <a:cs typeface="+mn-cs"/>
                </a:rPr>
                <a:t>Grasmueck</a:t>
              </a:r>
              <a:r>
                <a:rPr lang="en-US" sz="1067" dirty="0">
                  <a:latin typeface="+mn-lt"/>
                  <a:cs typeface="+mn-cs"/>
                </a:rPr>
                <a:t> 2025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963" y="166688"/>
            <a:ext cx="8429625" cy="4984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/>
              <a:t>Variable Causes of Sequence Boundaries</a:t>
            </a:r>
          </a:p>
        </p:txBody>
      </p:sp>
      <p:sp>
        <p:nvSpPr>
          <p:cNvPr id="3" name="Slide Number Placeholder 2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-179388" y="6489700"/>
            <a:ext cx="615951" cy="333375"/>
          </a:xfrm>
        </p:spPr>
        <p:txBody>
          <a:bodyPr/>
          <a:lstStyle/>
          <a:p>
            <a:pPr>
              <a:defRPr/>
            </a:pPr>
            <a:fld id="{8CB9AEBD-D6E4-4878-B6FD-CB12819B0B5E}" type="slidenum">
              <a:rPr lang="it-IT"/>
              <a:pPr>
                <a:defRPr/>
              </a:pPr>
              <a:t>11</a:t>
            </a:fld>
            <a:endParaRPr lang="it-IT"/>
          </a:p>
        </p:txBody>
      </p:sp>
      <p:pic>
        <p:nvPicPr>
          <p:cNvPr id="38915" name="Picture 2" descr="Fig 5-s-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1988" y="1038225"/>
            <a:ext cx="10868025" cy="561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Unconformities-01.jpg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68400" y="4279900"/>
            <a:ext cx="10193338" cy="2370138"/>
          </a:xfrm>
          <a:prstGeom prst="rect">
            <a:avLst/>
          </a:prstGeom>
          <a:noFill/>
          <a:ln w="12700" cap="sq">
            <a:solidFill>
              <a:srgbClr val="000000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/>
          </a:extLst>
        </p:spPr>
      </p:pic>
      <p:grpSp>
        <p:nvGrpSpPr>
          <p:cNvPr id="38917" name="Group 1"/>
          <p:cNvGrpSpPr>
            <a:grpSpLocks/>
          </p:cNvGrpSpPr>
          <p:nvPr/>
        </p:nvGrpSpPr>
        <p:grpSpPr bwMode="auto">
          <a:xfrm>
            <a:off x="10290175" y="165100"/>
            <a:ext cx="1817688" cy="893763"/>
            <a:chOff x="7717564" y="123695"/>
            <a:chExt cx="1363532" cy="669860"/>
          </a:xfrm>
        </p:grpSpPr>
        <p:pic>
          <p:nvPicPr>
            <p:cNvPr id="38918" name="Picture 3" descr="2009 CSL-logo.tiff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800977" y="123695"/>
              <a:ext cx="1019175" cy="524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7717564" y="600807"/>
              <a:ext cx="1363532" cy="1927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67" dirty="0">
                  <a:latin typeface="+mn-lt"/>
                  <a:cs typeface="+mn-cs"/>
                </a:rPr>
                <a:t>Eberli &amp; </a:t>
              </a:r>
              <a:r>
                <a:rPr lang="en-US" sz="1067" dirty="0" err="1">
                  <a:latin typeface="+mn-lt"/>
                  <a:cs typeface="+mn-cs"/>
                </a:rPr>
                <a:t>Grasmueck</a:t>
              </a:r>
              <a:r>
                <a:rPr lang="en-US" sz="1067" dirty="0">
                  <a:latin typeface="+mn-lt"/>
                  <a:cs typeface="+mn-cs"/>
                </a:rPr>
                <a:t> 2025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963" y="-31750"/>
            <a:ext cx="8916987" cy="9969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/>
              <a:t>Headwinds against Sequence Stratigraphy</a:t>
            </a:r>
          </a:p>
        </p:txBody>
      </p:sp>
      <p:sp>
        <p:nvSpPr>
          <p:cNvPr id="3" name="Slide Number Placeholder 2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557E69-1D5F-4259-9DDD-F210DB2D2425}" type="slidenum">
              <a:rPr lang="it-IT"/>
              <a:pPr>
                <a:defRPr/>
              </a:pPr>
              <a:t>12</a:t>
            </a:fld>
            <a:endParaRPr lang="it-IT"/>
          </a:p>
        </p:txBody>
      </p:sp>
      <p:pic>
        <p:nvPicPr>
          <p:cNvPr id="39939" name="Content Placeholder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8975" y="2024063"/>
            <a:ext cx="5167313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/>
            </a:extLst>
          </p:cNvPr>
          <p:cNvSpPr txBox="1"/>
          <p:nvPr/>
        </p:nvSpPr>
        <p:spPr>
          <a:xfrm>
            <a:off x="781050" y="6043613"/>
            <a:ext cx="4449763" cy="379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67" b="1" dirty="0">
                <a:latin typeface="+mn-lt"/>
                <a:cs typeface="+mn-cs"/>
              </a:rPr>
              <a:t>Neal and Abreu (2009)</a:t>
            </a:r>
            <a:endParaRPr lang="en-US" sz="2400" dirty="0">
              <a:latin typeface="+mn-lt"/>
              <a:cs typeface="+mn-cs"/>
            </a:endParaRPr>
          </a:p>
        </p:txBody>
      </p:sp>
      <p:pic>
        <p:nvPicPr>
          <p:cNvPr id="39941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2963" y="1027113"/>
            <a:ext cx="4130675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99200" y="1027113"/>
            <a:ext cx="41322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Picture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88113" y="1636713"/>
            <a:ext cx="3552825" cy="254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Box 4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6370638" y="6102350"/>
            <a:ext cx="529590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 sz="36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867" b="1" dirty="0" err="1">
                <a:solidFill>
                  <a:schemeClr val="tx1"/>
                </a:solidFill>
                <a:latin typeface="+mn-lt"/>
                <a:cs typeface="+mn-cs"/>
              </a:rPr>
              <a:t>Catuneanu</a:t>
            </a:r>
            <a:r>
              <a:rPr lang="en-US" altLang="en-US" sz="1867" b="1" dirty="0">
                <a:solidFill>
                  <a:schemeClr val="tx1"/>
                </a:solidFill>
                <a:latin typeface="+mn-lt"/>
                <a:cs typeface="+mn-cs"/>
              </a:rPr>
              <a:t> et al., Earth-Science Reviews 92 (2009)</a:t>
            </a:r>
          </a:p>
        </p:txBody>
      </p:sp>
      <p:pic>
        <p:nvPicPr>
          <p:cNvPr id="39945" name="Picture 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40500" y="4178300"/>
            <a:ext cx="3554413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9946" name="Group 18"/>
          <p:cNvGrpSpPr>
            <a:grpSpLocks/>
          </p:cNvGrpSpPr>
          <p:nvPr/>
        </p:nvGrpSpPr>
        <p:grpSpPr bwMode="auto">
          <a:xfrm>
            <a:off x="10290175" y="165100"/>
            <a:ext cx="1817688" cy="893763"/>
            <a:chOff x="7717564" y="123695"/>
            <a:chExt cx="1363532" cy="669860"/>
          </a:xfrm>
        </p:grpSpPr>
        <p:pic>
          <p:nvPicPr>
            <p:cNvPr id="39947" name="Picture 19" descr="2009 CSL-logo.tiff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800977" y="123695"/>
              <a:ext cx="1019175" cy="524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Box 20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7717564" y="600807"/>
              <a:ext cx="1363532" cy="1927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67" dirty="0">
                  <a:latin typeface="+mn-lt"/>
                  <a:cs typeface="+mn-cs"/>
                </a:rPr>
                <a:t>Eberli &amp; </a:t>
              </a:r>
              <a:r>
                <a:rPr lang="en-US" sz="1067" dirty="0" err="1">
                  <a:latin typeface="+mn-lt"/>
                  <a:cs typeface="+mn-cs"/>
                </a:rPr>
                <a:t>Grasmueck</a:t>
              </a:r>
              <a:r>
                <a:rPr lang="en-US" sz="1067" dirty="0">
                  <a:latin typeface="+mn-lt"/>
                  <a:cs typeface="+mn-cs"/>
                </a:rPr>
                <a:t> 2025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963" y="238125"/>
            <a:ext cx="10529887" cy="4143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Accommodation succession method 	</a:t>
            </a:r>
            <a:r>
              <a:rPr lang="en-US" sz="2400" dirty="0"/>
              <a:t>(Neal and Abreu,2009)</a:t>
            </a:r>
          </a:p>
        </p:txBody>
      </p:sp>
      <p:pic>
        <p:nvPicPr>
          <p:cNvPr id="40962" name="Content Placeholder 3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>
          <a:xfrm>
            <a:off x="657225" y="1195388"/>
            <a:ext cx="6750050" cy="4492625"/>
          </a:xfrm>
        </p:spPr>
      </p:pic>
      <p:sp>
        <p:nvSpPr>
          <p:cNvPr id="40963" name="TextBox 4"/>
          <p:cNvSpPr txBox="1">
            <a:spLocks noChangeArrowheads="1"/>
          </p:cNvSpPr>
          <p:nvPr/>
        </p:nvSpPr>
        <p:spPr bwMode="auto">
          <a:xfrm>
            <a:off x="7513638" y="925513"/>
            <a:ext cx="4678362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200">
                <a:latin typeface="Calibri" pitchFamily="34" charset="0"/>
              </a:rPr>
              <a:t>“Stratal stacking patterns associated with changing rates of </a:t>
            </a:r>
            <a:r>
              <a:rPr lang="en-US" sz="2200" b="1">
                <a:latin typeface="Calibri" pitchFamily="34" charset="0"/>
              </a:rPr>
              <a:t>coastal accommodation creation (</a:t>
            </a:r>
            <a:r>
              <a:rPr lang="el-GR" sz="2200" b="1">
                <a:latin typeface="Calibri" pitchFamily="34" charset="0"/>
              </a:rPr>
              <a:t>δ</a:t>
            </a:r>
            <a:r>
              <a:rPr lang="en-US" sz="2200" b="1">
                <a:latin typeface="Calibri" pitchFamily="34" charset="0"/>
              </a:rPr>
              <a:t>A) and sediment fill (</a:t>
            </a:r>
            <a:r>
              <a:rPr lang="el-GR" sz="2200" b="1">
                <a:latin typeface="Calibri" pitchFamily="34" charset="0"/>
              </a:rPr>
              <a:t>δ</a:t>
            </a:r>
            <a:r>
              <a:rPr lang="en-US" sz="2200" b="1">
                <a:latin typeface="Calibri" pitchFamily="34" charset="0"/>
              </a:rPr>
              <a:t>S), </a:t>
            </a:r>
            <a:r>
              <a:rPr lang="en-US" sz="2200">
                <a:latin typeface="Calibri" pitchFamily="34" charset="0"/>
              </a:rPr>
              <a:t>which we refer to as </a:t>
            </a:r>
            <a:r>
              <a:rPr lang="en-US" sz="2200" b="1">
                <a:latin typeface="Calibri" pitchFamily="34" charset="0"/>
              </a:rPr>
              <a:t>accommodation succession</a:t>
            </a:r>
            <a:r>
              <a:rPr lang="en-US" sz="2200">
                <a:latin typeface="Calibri" pitchFamily="34" charset="0"/>
              </a:rPr>
              <a:t>.” </a:t>
            </a:r>
          </a:p>
          <a:p>
            <a:endParaRPr lang="en-US" sz="2200">
              <a:latin typeface="Calibri" pitchFamily="34" charset="0"/>
            </a:endParaRPr>
          </a:p>
          <a:p>
            <a:r>
              <a:rPr lang="en-US" sz="2200">
                <a:latin typeface="Calibri" pitchFamily="34" charset="0"/>
              </a:rPr>
              <a:t>Following a sequence boundary, the stratigraphic motif is </a:t>
            </a:r>
          </a:p>
          <a:p>
            <a:r>
              <a:rPr lang="en-US" sz="2200">
                <a:latin typeface="Calibri" pitchFamily="34" charset="0"/>
              </a:rPr>
              <a:t>Progradation to aggradation (</a:t>
            </a:r>
            <a:r>
              <a:rPr lang="en-US" sz="2200" b="1">
                <a:latin typeface="Calibri" pitchFamily="34" charset="0"/>
              </a:rPr>
              <a:t>PA</a:t>
            </a:r>
            <a:r>
              <a:rPr lang="en-US" sz="2200">
                <a:latin typeface="Calibri" pitchFamily="34" charset="0"/>
              </a:rPr>
              <a:t>), retrogradation (</a:t>
            </a:r>
            <a:r>
              <a:rPr lang="en-US" sz="2200" b="1">
                <a:latin typeface="Calibri" pitchFamily="34" charset="0"/>
              </a:rPr>
              <a:t>R</a:t>
            </a:r>
            <a:r>
              <a:rPr lang="en-US" sz="2200">
                <a:latin typeface="Calibri" pitchFamily="34" charset="0"/>
              </a:rPr>
              <a:t>),</a:t>
            </a:r>
          </a:p>
          <a:p>
            <a:r>
              <a:rPr lang="en-US" sz="2200">
                <a:latin typeface="Calibri" pitchFamily="34" charset="0"/>
              </a:rPr>
              <a:t>aggradation to progradation to degradation (</a:t>
            </a:r>
            <a:r>
              <a:rPr lang="en-US" sz="2200" b="1">
                <a:latin typeface="Calibri" pitchFamily="34" charset="0"/>
              </a:rPr>
              <a:t>APD</a:t>
            </a:r>
            <a:r>
              <a:rPr lang="en-US" sz="2200">
                <a:latin typeface="Calibri" pitchFamily="34" charset="0"/>
              </a:rPr>
              <a:t>),</a:t>
            </a:r>
          </a:p>
          <a:p>
            <a:r>
              <a:rPr lang="en-US" sz="2200">
                <a:latin typeface="Calibri" pitchFamily="34" charset="0"/>
              </a:rPr>
              <a:t> </a:t>
            </a:r>
          </a:p>
          <a:p>
            <a:r>
              <a:rPr lang="en-US" sz="2200">
                <a:latin typeface="Calibri" pitchFamily="34" charset="0"/>
              </a:rPr>
              <a:t>representing stratal geometries of </a:t>
            </a:r>
            <a:r>
              <a:rPr lang="en-US" sz="2200" b="1">
                <a:latin typeface="Calibri" pitchFamily="34" charset="0"/>
              </a:rPr>
              <a:t>lowstand, transgressive, and highstand </a:t>
            </a:r>
            <a:r>
              <a:rPr lang="en-US" sz="2200">
                <a:latin typeface="Calibri" pitchFamily="34" charset="0"/>
              </a:rPr>
              <a:t>systems tracts, respectively.”</a:t>
            </a:r>
          </a:p>
          <a:p>
            <a:endParaRPr lang="en-US" sz="2200">
              <a:latin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/>
            </a:extLst>
          </p:cNvPr>
          <p:cNvSpPr txBox="1"/>
          <p:nvPr/>
        </p:nvSpPr>
        <p:spPr>
          <a:xfrm>
            <a:off x="842963" y="1476375"/>
            <a:ext cx="904875" cy="3016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51" dirty="0">
                <a:latin typeface="+mn-lt"/>
                <a:cs typeface="+mn-cs"/>
              </a:rPr>
              <a:t>LST</a:t>
            </a:r>
          </a:p>
        </p:txBody>
      </p:sp>
      <p:sp>
        <p:nvSpPr>
          <p:cNvPr id="7" name="TextBox 6">
            <a:extLst>
              <a:ext uri="{FF2B5EF4-FFF2-40B4-BE49-F238E27FC236}"/>
            </a:extLst>
          </p:cNvPr>
          <p:cNvSpPr txBox="1"/>
          <p:nvPr/>
        </p:nvSpPr>
        <p:spPr>
          <a:xfrm>
            <a:off x="842963" y="2324100"/>
            <a:ext cx="904875" cy="30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51" dirty="0">
                <a:latin typeface="+mn-lt"/>
                <a:cs typeface="+mn-cs"/>
              </a:rPr>
              <a:t>TST</a:t>
            </a:r>
          </a:p>
        </p:txBody>
      </p:sp>
      <p:sp>
        <p:nvSpPr>
          <p:cNvPr id="8" name="TextBox 7">
            <a:extLst>
              <a:ext uri="{FF2B5EF4-FFF2-40B4-BE49-F238E27FC236}"/>
            </a:extLst>
          </p:cNvPr>
          <p:cNvSpPr txBox="1"/>
          <p:nvPr/>
        </p:nvSpPr>
        <p:spPr>
          <a:xfrm>
            <a:off x="842963" y="3305175"/>
            <a:ext cx="904875" cy="3016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51" dirty="0">
                <a:latin typeface="+mn-lt"/>
                <a:cs typeface="+mn-cs"/>
              </a:rPr>
              <a:t>HST</a:t>
            </a:r>
          </a:p>
        </p:txBody>
      </p:sp>
      <p:grpSp>
        <p:nvGrpSpPr>
          <p:cNvPr id="40967" name="Group 2"/>
          <p:cNvGrpSpPr>
            <a:grpSpLocks/>
          </p:cNvGrpSpPr>
          <p:nvPr/>
        </p:nvGrpSpPr>
        <p:grpSpPr bwMode="auto">
          <a:xfrm>
            <a:off x="10290175" y="165100"/>
            <a:ext cx="1817688" cy="893763"/>
            <a:chOff x="7717564" y="123695"/>
            <a:chExt cx="1363532" cy="669860"/>
          </a:xfrm>
        </p:grpSpPr>
        <p:pic>
          <p:nvPicPr>
            <p:cNvPr id="40968" name="Picture 8" descr="2009 CSL-logo.tiff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800977" y="123695"/>
              <a:ext cx="1019175" cy="524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7717564" y="600807"/>
              <a:ext cx="1363532" cy="1927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67" dirty="0">
                  <a:latin typeface="+mn-lt"/>
                  <a:cs typeface="+mn-cs"/>
                </a:rPr>
                <a:t>Eberli &amp; </a:t>
              </a:r>
              <a:r>
                <a:rPr lang="en-US" sz="1067" dirty="0" err="1">
                  <a:latin typeface="+mn-lt"/>
                  <a:cs typeface="+mn-cs"/>
                </a:rPr>
                <a:t>Grasmueck</a:t>
              </a:r>
              <a:r>
                <a:rPr lang="en-US" sz="1067" dirty="0">
                  <a:latin typeface="+mn-lt"/>
                  <a:cs typeface="+mn-cs"/>
                </a:rPr>
                <a:t> 2025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5" name="Group 25"/>
          <p:cNvGrpSpPr>
            <a:grpSpLocks/>
          </p:cNvGrpSpPr>
          <p:nvPr/>
        </p:nvGrpSpPr>
        <p:grpSpPr bwMode="auto">
          <a:xfrm>
            <a:off x="10269538" y="104775"/>
            <a:ext cx="1817687" cy="893763"/>
            <a:chOff x="7717564" y="123695"/>
            <a:chExt cx="1363532" cy="669860"/>
          </a:xfrm>
        </p:grpSpPr>
        <p:pic>
          <p:nvPicPr>
            <p:cNvPr id="42010" name="Picture 26" descr="2009 CSL-logo.tiff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800977" y="123695"/>
              <a:ext cx="1019175" cy="524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" name="TextBox 27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7717564" y="600807"/>
              <a:ext cx="1363532" cy="1927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67" dirty="0">
                  <a:latin typeface="+mn-lt"/>
                  <a:cs typeface="+mn-cs"/>
                </a:rPr>
                <a:t>Eberli &amp; </a:t>
              </a:r>
              <a:r>
                <a:rPr lang="en-US" sz="1067" dirty="0" err="1">
                  <a:latin typeface="+mn-lt"/>
                  <a:cs typeface="+mn-cs"/>
                </a:rPr>
                <a:t>Grasmueck</a:t>
              </a:r>
              <a:r>
                <a:rPr lang="en-US" sz="1067" dirty="0">
                  <a:latin typeface="+mn-lt"/>
                  <a:cs typeface="+mn-cs"/>
                </a:rPr>
                <a:t> 2025</a:t>
              </a:r>
            </a:p>
          </p:txBody>
        </p:sp>
      </p:grpSp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34950"/>
            <a:ext cx="10529888" cy="4429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/>
              <a:t>Coeval Aggradation, Progradation and Retrogradation</a:t>
            </a:r>
          </a:p>
        </p:txBody>
      </p:sp>
      <p:pic>
        <p:nvPicPr>
          <p:cNvPr id="41987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2963" y="968375"/>
            <a:ext cx="47974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3128963" y="1982788"/>
            <a:ext cx="287337" cy="788987"/>
          </a:xfrm>
          <a:prstGeom prst="line">
            <a:avLst/>
          </a:prstGeom>
          <a:ln w="539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4184650" y="2809875"/>
            <a:ext cx="274638" cy="768350"/>
          </a:xfrm>
          <a:prstGeom prst="line">
            <a:avLst/>
          </a:prstGeom>
          <a:ln w="53975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1103313" y="3255963"/>
            <a:ext cx="269875" cy="781050"/>
          </a:xfrm>
          <a:prstGeom prst="line">
            <a:avLst/>
          </a:prstGeom>
          <a:ln w="53975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6259513" y="890588"/>
            <a:ext cx="5248275" cy="2146300"/>
            <a:chOff x="6260000" y="891346"/>
            <a:chExt cx="5247000" cy="2145881"/>
          </a:xfrm>
        </p:grpSpPr>
        <p:pic>
          <p:nvPicPr>
            <p:cNvPr id="42008" name="Picture 4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065297" y="891346"/>
              <a:ext cx="3441703" cy="2145881"/>
            </a:xfrm>
            <a:prstGeom prst="rect">
              <a:avLst/>
            </a:prstGeom>
            <a:noFill/>
            <a:ln w="53975" cap="sq">
              <a:solidFill>
                <a:srgbClr val="FF0000"/>
              </a:solidFill>
              <a:miter lim="800000"/>
              <a:headEnd/>
              <a:tailEnd/>
            </a:ln>
          </p:spPr>
        </p:pic>
        <p:sp>
          <p:nvSpPr>
            <p:cNvPr id="42009" name="TextBox 12"/>
            <p:cNvSpPr txBox="1">
              <a:spLocks noChangeArrowheads="1"/>
            </p:cNvSpPr>
            <p:nvPr/>
          </p:nvSpPr>
          <p:spPr bwMode="auto">
            <a:xfrm>
              <a:off x="6260000" y="1486914"/>
              <a:ext cx="267475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C00000"/>
                  </a:solidFill>
                  <a:latin typeface="Calibri" pitchFamily="34" charset="0"/>
                </a:rPr>
                <a:t>Aggradation</a:t>
              </a:r>
            </a:p>
          </p:txBody>
        </p:sp>
      </p:grp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6483350" y="2590800"/>
            <a:ext cx="5519738" cy="2136775"/>
            <a:chOff x="6482976" y="2590527"/>
            <a:chExt cx="5323949" cy="2137713"/>
          </a:xfrm>
        </p:grpSpPr>
        <p:pic>
          <p:nvPicPr>
            <p:cNvPr id="42006" name="Picture 5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482976" y="2590527"/>
              <a:ext cx="3443900" cy="2137713"/>
            </a:xfrm>
            <a:prstGeom prst="rect">
              <a:avLst/>
            </a:prstGeom>
            <a:solidFill>
              <a:schemeClr val="bg1"/>
            </a:solidFill>
            <a:ln w="57150" cap="sq">
              <a:solidFill>
                <a:srgbClr val="00B050"/>
              </a:solidFill>
              <a:miter lim="800000"/>
              <a:headEnd/>
              <a:tailEnd/>
            </a:ln>
          </p:spPr>
        </p:pic>
        <p:sp>
          <p:nvSpPr>
            <p:cNvPr id="42007" name="TextBox 13"/>
            <p:cNvSpPr txBox="1">
              <a:spLocks noChangeArrowheads="1"/>
            </p:cNvSpPr>
            <p:nvPr/>
          </p:nvSpPr>
          <p:spPr bwMode="auto">
            <a:xfrm>
              <a:off x="9926876" y="3479927"/>
              <a:ext cx="188004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B050"/>
                  </a:solidFill>
                  <a:latin typeface="Calibri" pitchFamily="34" charset="0"/>
                </a:rPr>
                <a:t>Progradation</a:t>
              </a:r>
            </a:p>
          </p:txBody>
        </p:sp>
      </p:grp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4849813" y="4489450"/>
            <a:ext cx="5837237" cy="2141538"/>
            <a:chOff x="4849781" y="4490234"/>
            <a:chExt cx="5630496" cy="2140336"/>
          </a:xfrm>
        </p:grpSpPr>
        <p:pic>
          <p:nvPicPr>
            <p:cNvPr id="42004" name="Picture 6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849781" y="4490234"/>
              <a:ext cx="3443900" cy="2140336"/>
            </a:xfrm>
            <a:prstGeom prst="rect">
              <a:avLst/>
            </a:prstGeom>
            <a:noFill/>
            <a:ln w="63500" cap="sq">
              <a:solidFill>
                <a:srgbClr val="0070C0"/>
              </a:solidFill>
              <a:miter lim="800000"/>
              <a:headEnd/>
              <a:tailEnd/>
            </a:ln>
          </p:spPr>
        </p:pic>
        <p:sp>
          <p:nvSpPr>
            <p:cNvPr id="42005" name="TextBox 14"/>
            <p:cNvSpPr txBox="1">
              <a:spLocks noChangeArrowheads="1"/>
            </p:cNvSpPr>
            <p:nvPr/>
          </p:nvSpPr>
          <p:spPr bwMode="auto">
            <a:xfrm>
              <a:off x="8375453" y="5490041"/>
              <a:ext cx="210482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  <a:latin typeface="Calibri" pitchFamily="34" charset="0"/>
                </a:rPr>
                <a:t>Retrogradation</a:t>
              </a:r>
            </a:p>
          </p:txBody>
        </p:sp>
      </p:grpSp>
      <p:sp>
        <p:nvSpPr>
          <p:cNvPr id="16" name="Rectangle 15">
            <a:extLst>
              <a:ext uri="{FF2B5EF4-FFF2-40B4-BE49-F238E27FC236}"/>
            </a:extLst>
          </p:cNvPr>
          <p:cNvSpPr/>
          <p:nvPr/>
        </p:nvSpPr>
        <p:spPr>
          <a:xfrm>
            <a:off x="2435225" y="1951038"/>
            <a:ext cx="671513" cy="139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1"/>
          </a:p>
        </p:txBody>
      </p:sp>
      <p:sp>
        <p:nvSpPr>
          <p:cNvPr id="17" name="Rectangle 16">
            <a:extLst>
              <a:ext uri="{FF2B5EF4-FFF2-40B4-BE49-F238E27FC236}"/>
            </a:extLst>
          </p:cNvPr>
          <p:cNvSpPr/>
          <p:nvPr/>
        </p:nvSpPr>
        <p:spPr>
          <a:xfrm>
            <a:off x="3813175" y="2643188"/>
            <a:ext cx="671513" cy="139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1"/>
          </a:p>
        </p:txBody>
      </p:sp>
      <p:sp>
        <p:nvSpPr>
          <p:cNvPr id="18" name="Rectangle 17">
            <a:extLst>
              <a:ext uri="{FF2B5EF4-FFF2-40B4-BE49-F238E27FC236}"/>
            </a:extLst>
          </p:cNvPr>
          <p:cNvSpPr/>
          <p:nvPr/>
        </p:nvSpPr>
        <p:spPr>
          <a:xfrm>
            <a:off x="890588" y="3060700"/>
            <a:ext cx="671512" cy="139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1"/>
          </a:p>
        </p:txBody>
      </p:sp>
      <p:sp>
        <p:nvSpPr>
          <p:cNvPr id="19" name="Freeform 18">
            <a:extLst>
              <a:ext uri="{FF2B5EF4-FFF2-40B4-BE49-F238E27FC236}"/>
            </a:extLst>
          </p:cNvPr>
          <p:cNvSpPr/>
          <p:nvPr/>
        </p:nvSpPr>
        <p:spPr>
          <a:xfrm>
            <a:off x="4351338" y="2671763"/>
            <a:ext cx="149225" cy="122237"/>
          </a:xfrm>
          <a:custGeom>
            <a:avLst/>
            <a:gdLst>
              <a:gd name="connsiteX0" fmla="*/ 150312 w 150312"/>
              <a:gd name="connsiteY0" fmla="*/ 0 h 121085"/>
              <a:gd name="connsiteX1" fmla="*/ 0 w 150312"/>
              <a:gd name="connsiteY1" fmla="*/ 121085 h 121085"/>
              <a:gd name="connsiteX2" fmla="*/ 150312 w 150312"/>
              <a:gd name="connsiteY2" fmla="*/ 0 h 121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0312" h="121085">
                <a:moveTo>
                  <a:pt x="150312" y="0"/>
                </a:moveTo>
                <a:lnTo>
                  <a:pt x="0" y="121085"/>
                </a:lnTo>
                <a:lnTo>
                  <a:pt x="150312" y="0"/>
                </a:lnTo>
                <a:close/>
              </a:path>
            </a:pathLst>
          </a:custGeom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1"/>
          </a:p>
        </p:txBody>
      </p:sp>
      <p:sp>
        <p:nvSpPr>
          <p:cNvPr id="20" name="Triangle 19">
            <a:extLst>
              <a:ext uri="{FF2B5EF4-FFF2-40B4-BE49-F238E27FC236}"/>
            </a:extLst>
          </p:cNvPr>
          <p:cNvSpPr/>
          <p:nvPr/>
        </p:nvSpPr>
        <p:spPr>
          <a:xfrm rot="1564671">
            <a:off x="4418013" y="2674938"/>
            <a:ext cx="125412" cy="141287"/>
          </a:xfrm>
          <a:prstGeom prst="triangle">
            <a:avLst/>
          </a:prstGeom>
          <a:solidFill>
            <a:srgbClr val="DBDC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1"/>
          </a:p>
        </p:txBody>
      </p:sp>
      <p:sp>
        <p:nvSpPr>
          <p:cNvPr id="41999" name="TextBox 22"/>
          <p:cNvSpPr txBox="1">
            <a:spLocks noChangeArrowheads="1"/>
          </p:cNvSpPr>
          <p:nvPr/>
        </p:nvSpPr>
        <p:spPr bwMode="auto">
          <a:xfrm>
            <a:off x="842963" y="5208588"/>
            <a:ext cx="3924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NW part of Segitiga Platform</a:t>
            </a:r>
          </a:p>
        </p:txBody>
      </p:sp>
      <p:sp>
        <p:nvSpPr>
          <p:cNvPr id="24" name="TextBox 23">
            <a:extLst>
              <a:ext uri="{FF2B5EF4-FFF2-40B4-BE49-F238E27FC236}"/>
            </a:extLst>
          </p:cNvPr>
          <p:cNvSpPr txBox="1"/>
          <p:nvPr/>
        </p:nvSpPr>
        <p:spPr>
          <a:xfrm>
            <a:off x="842963" y="5573713"/>
            <a:ext cx="2970212" cy="300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51" dirty="0" err="1">
                <a:latin typeface="+mn-lt"/>
                <a:cs typeface="+mn-cs"/>
              </a:rPr>
              <a:t>Bachtel</a:t>
            </a:r>
            <a:r>
              <a:rPr lang="en-US" sz="1351" dirty="0">
                <a:latin typeface="+mn-lt"/>
                <a:cs typeface="+mn-cs"/>
              </a:rPr>
              <a:t> et al. 2004</a:t>
            </a:r>
          </a:p>
        </p:txBody>
      </p:sp>
      <p:sp>
        <p:nvSpPr>
          <p:cNvPr id="42001" name="TextBox 20"/>
          <p:cNvSpPr txBox="1">
            <a:spLocks noChangeArrowheads="1"/>
          </p:cNvSpPr>
          <p:nvPr/>
        </p:nvSpPr>
        <p:spPr bwMode="auto">
          <a:xfrm>
            <a:off x="1903413" y="1128713"/>
            <a:ext cx="17843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i="1">
                <a:latin typeface="Calibri" pitchFamily="34" charset="0"/>
              </a:rPr>
              <a:t>Windward Side</a:t>
            </a:r>
          </a:p>
        </p:txBody>
      </p:sp>
      <p:sp>
        <p:nvSpPr>
          <p:cNvPr id="42002" name="TextBox 24"/>
          <p:cNvSpPr txBox="1">
            <a:spLocks noChangeArrowheads="1"/>
          </p:cNvSpPr>
          <p:nvPr/>
        </p:nvSpPr>
        <p:spPr bwMode="auto">
          <a:xfrm>
            <a:off x="3957638" y="4129088"/>
            <a:ext cx="178435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i="1">
                <a:latin typeface="Calibri" pitchFamily="34" charset="0"/>
              </a:rPr>
              <a:t>Leeward Side</a:t>
            </a:r>
          </a:p>
        </p:txBody>
      </p:sp>
      <p:sp>
        <p:nvSpPr>
          <p:cNvPr id="22" name="Striped Right Arrow 21">
            <a:extLst>
              <a:ext uri="{FF2B5EF4-FFF2-40B4-BE49-F238E27FC236}"/>
            </a:extLst>
          </p:cNvPr>
          <p:cNvSpPr/>
          <p:nvPr/>
        </p:nvSpPr>
        <p:spPr>
          <a:xfrm rot="408331">
            <a:off x="1047750" y="1592263"/>
            <a:ext cx="1152525" cy="534987"/>
          </a:xfrm>
          <a:prstGeom prst="striped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1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4"/>
          <p:cNvSpPr txBox="1">
            <a:spLocks noChangeArrowheads="1"/>
          </p:cNvSpPr>
          <p:nvPr/>
        </p:nvSpPr>
        <p:spPr bwMode="auto">
          <a:xfrm>
            <a:off x="1009650" y="5605463"/>
            <a:ext cx="65611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1400" i="1">
                <a:latin typeface="Helvetica" pitchFamily="34" charset="0"/>
                <a:ea typeface="ＭＳ Ｐゴシック" pitchFamily="34" charset="-128"/>
              </a:rPr>
              <a:t>Catuneanu et al., Earth-Science Reviews 92 (2009) 1</a:t>
            </a:r>
            <a:r>
              <a:rPr lang="en-US" altLang="en-US" sz="1400" b="1" i="1">
                <a:latin typeface="Helvetica" pitchFamily="34" charset="0"/>
                <a:ea typeface="ＭＳ Ｐゴシック" pitchFamily="34" charset="-128"/>
              </a:rPr>
              <a:t>–</a:t>
            </a:r>
            <a:r>
              <a:rPr lang="en-US" altLang="en-US" sz="1400" i="1">
                <a:latin typeface="Helvetica" pitchFamily="34" charset="0"/>
                <a:ea typeface="ＭＳ Ｐゴシック" pitchFamily="34" charset="-128"/>
              </a:rPr>
              <a:t>33</a:t>
            </a:r>
          </a:p>
        </p:txBody>
      </p:sp>
      <p:grpSp>
        <p:nvGrpSpPr>
          <p:cNvPr id="44034" name="Group 6"/>
          <p:cNvGrpSpPr>
            <a:grpSpLocks/>
          </p:cNvGrpSpPr>
          <p:nvPr/>
        </p:nvGrpSpPr>
        <p:grpSpPr bwMode="auto">
          <a:xfrm>
            <a:off x="749300" y="1196975"/>
            <a:ext cx="5992813" cy="4284663"/>
            <a:chOff x="918123" y="1273932"/>
            <a:chExt cx="3264256" cy="2333716"/>
          </a:xfrm>
        </p:grpSpPr>
        <p:pic>
          <p:nvPicPr>
            <p:cNvPr id="44041" name="Picture 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18123" y="1273932"/>
              <a:ext cx="3264256" cy="23337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Rectangle 2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1396304" y="1462428"/>
              <a:ext cx="202341" cy="1739695"/>
            </a:xfrm>
            <a:prstGeom prst="rect">
              <a:avLst/>
            </a:prstGeom>
            <a:solidFill>
              <a:srgbClr val="FFC000">
                <a:alpha val="10000"/>
              </a:srgbClr>
            </a:solidFill>
            <a:ln w="317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1"/>
            </a:p>
          </p:txBody>
        </p:sp>
        <p:sp>
          <p:nvSpPr>
            <p:cNvPr id="8" name="Rectangle 7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573166" y="1981223"/>
              <a:ext cx="224823" cy="1207065"/>
            </a:xfrm>
            <a:prstGeom prst="rect">
              <a:avLst/>
            </a:prstGeom>
            <a:noFill/>
            <a:ln w="317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1"/>
            </a:p>
          </p:txBody>
        </p:sp>
        <p:sp>
          <p:nvSpPr>
            <p:cNvPr id="9" name="Rectangle 8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3353128" y="1448593"/>
              <a:ext cx="201476" cy="1739695"/>
            </a:xfrm>
            <a:prstGeom prst="rect">
              <a:avLst/>
            </a:prstGeom>
            <a:solidFill>
              <a:srgbClr val="FFC000">
                <a:alpha val="10000"/>
              </a:srgbClr>
            </a:solidFill>
            <a:ln w="317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1"/>
            </a:p>
          </p:txBody>
        </p:sp>
      </p:grpSp>
      <p:sp>
        <p:nvSpPr>
          <p:cNvPr id="44035" name="Title 1"/>
          <p:cNvSpPr txBox="1">
            <a:spLocks/>
          </p:cNvSpPr>
          <p:nvPr/>
        </p:nvSpPr>
        <p:spPr bwMode="auto">
          <a:xfrm>
            <a:off x="411163" y="315913"/>
            <a:ext cx="10531475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defTabSz="914400">
              <a:lnSpc>
                <a:spcPct val="90000"/>
              </a:lnSpc>
            </a:pPr>
            <a:r>
              <a:rPr lang="en-US" sz="3200" b="1">
                <a:latin typeface="Calibri" pitchFamily="34" charset="0"/>
              </a:rPr>
              <a:t>“Catuneanu” sequence stratigraphy method</a:t>
            </a:r>
            <a:endParaRPr lang="en-US" sz="2400" b="1">
              <a:latin typeface="Calibri" pitchFamily="34" charset="0"/>
            </a:endParaRPr>
          </a:p>
        </p:txBody>
      </p:sp>
      <p:pic>
        <p:nvPicPr>
          <p:cNvPr id="44036" name="Picture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3575" y="3421063"/>
            <a:ext cx="4159250" cy="1951037"/>
          </a:xfrm>
          <a:prstGeom prst="rect">
            <a:avLst/>
          </a:prstGeom>
          <a:noFill/>
          <a:ln w="3175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44037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3575" y="1370013"/>
            <a:ext cx="4184650" cy="1951037"/>
          </a:xfrm>
          <a:prstGeom prst="rect">
            <a:avLst/>
          </a:prstGeom>
          <a:noFill/>
          <a:ln w="31750">
            <a:solidFill>
              <a:srgbClr val="FFC000"/>
            </a:solidFill>
            <a:miter lim="800000"/>
            <a:headEnd/>
            <a:tailEnd/>
          </a:ln>
        </p:spPr>
      </p:pic>
      <p:grpSp>
        <p:nvGrpSpPr>
          <p:cNvPr id="44038" name="Group 3"/>
          <p:cNvGrpSpPr>
            <a:grpSpLocks/>
          </p:cNvGrpSpPr>
          <p:nvPr/>
        </p:nvGrpSpPr>
        <p:grpSpPr bwMode="auto">
          <a:xfrm>
            <a:off x="10290175" y="165100"/>
            <a:ext cx="1817688" cy="893763"/>
            <a:chOff x="7717564" y="123695"/>
            <a:chExt cx="1363532" cy="669860"/>
          </a:xfrm>
        </p:grpSpPr>
        <p:pic>
          <p:nvPicPr>
            <p:cNvPr id="44039" name="Picture 4" descr="2009 CSL-logo.tiff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800977" y="123695"/>
              <a:ext cx="1019175" cy="524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5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7717564" y="600807"/>
              <a:ext cx="1363532" cy="1927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67" dirty="0">
                  <a:latin typeface="+mn-lt"/>
                  <a:cs typeface="+mn-cs"/>
                </a:rPr>
                <a:t>Eberli &amp; </a:t>
              </a:r>
              <a:r>
                <a:rPr lang="en-US" sz="1067" dirty="0" err="1">
                  <a:latin typeface="+mn-lt"/>
                  <a:cs typeface="+mn-cs"/>
                </a:rPr>
                <a:t>Grasmueck</a:t>
              </a:r>
              <a:r>
                <a:rPr lang="en-US" sz="1067" dirty="0">
                  <a:latin typeface="+mn-lt"/>
                  <a:cs typeface="+mn-cs"/>
                </a:rPr>
                <a:t> 2025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5" y="230188"/>
            <a:ext cx="10531475" cy="4445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/>
              <a:t>Assumption in “</a:t>
            </a:r>
            <a:r>
              <a:rPr lang="en-US" sz="3200" dirty="0" err="1"/>
              <a:t>Catuneanu</a:t>
            </a:r>
            <a:r>
              <a:rPr lang="en-US" sz="3200" dirty="0"/>
              <a:t>” Method</a:t>
            </a:r>
          </a:p>
        </p:txBody>
      </p:sp>
      <p:grpSp>
        <p:nvGrpSpPr>
          <p:cNvPr id="45058" name="Group 9"/>
          <p:cNvGrpSpPr>
            <a:grpSpLocks/>
          </p:cNvGrpSpPr>
          <p:nvPr/>
        </p:nvGrpSpPr>
        <p:grpSpPr bwMode="auto">
          <a:xfrm>
            <a:off x="387350" y="1277938"/>
            <a:ext cx="7126288" cy="1617662"/>
            <a:chOff x="842413" y="4192061"/>
            <a:chExt cx="9523631" cy="2162793"/>
          </a:xfrm>
        </p:grpSpPr>
        <p:pic>
          <p:nvPicPr>
            <p:cNvPr id="45066" name="Picture 6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42413" y="4205261"/>
              <a:ext cx="4610088" cy="21495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067" name="Picture 8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755955" y="4192061"/>
              <a:ext cx="4610089" cy="21627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5059" name="Group 14"/>
          <p:cNvGrpSpPr>
            <a:grpSpLocks/>
          </p:cNvGrpSpPr>
          <p:nvPr/>
        </p:nvGrpSpPr>
        <p:grpSpPr bwMode="auto">
          <a:xfrm>
            <a:off x="293688" y="3390900"/>
            <a:ext cx="7272337" cy="2068513"/>
            <a:chOff x="458402" y="3441024"/>
            <a:chExt cx="10744620" cy="3056519"/>
          </a:xfrm>
        </p:grpSpPr>
        <p:pic>
          <p:nvPicPr>
            <p:cNvPr id="45063" name="Picture 1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12618" y="6301960"/>
              <a:ext cx="7567809" cy="195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064" name="Picture 7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58402" y="3498604"/>
              <a:ext cx="10744620" cy="27418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2" name="Straight Connector 11">
              <a:extLst>
                <a:ext uri="{FF2B5EF4-FFF2-40B4-BE49-F238E27FC236}"/>
              </a:extLst>
            </p:cNvPr>
            <p:cNvCxnSpPr>
              <a:cxnSpLocks/>
            </p:cNvCxnSpPr>
            <p:nvPr/>
          </p:nvCxnSpPr>
          <p:spPr>
            <a:xfrm>
              <a:off x="580367" y="3441024"/>
              <a:ext cx="1050069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>
            <a:extLst>
              <a:ext uri="{FF2B5EF4-FFF2-40B4-BE49-F238E27FC236}"/>
            </a:extLst>
          </p:cNvPr>
          <p:cNvSpPr txBox="1"/>
          <p:nvPr/>
        </p:nvSpPr>
        <p:spPr>
          <a:xfrm>
            <a:off x="8013700" y="4240213"/>
            <a:ext cx="3509963" cy="21447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67" dirty="0">
                <a:latin typeface="+mn-lt"/>
                <a:cs typeface="+mn-cs"/>
              </a:rPr>
              <a:t>“At the basin scale, </a:t>
            </a:r>
            <a:r>
              <a:rPr lang="en-US" sz="2667" b="1" dirty="0">
                <a:latin typeface="+mn-lt"/>
                <a:cs typeface="+mn-cs"/>
              </a:rPr>
              <a:t>the trajectory of the shelf edge is the first-order shoreline trajectory</a:t>
            </a:r>
            <a:r>
              <a:rPr lang="en-US" sz="2667" dirty="0">
                <a:latin typeface="+mn-lt"/>
                <a:cs typeface="+mn-cs"/>
              </a:rPr>
              <a:t>,…”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67" dirty="0">
              <a:latin typeface="+mn-lt"/>
              <a:cs typeface="+mn-cs"/>
            </a:endParaRPr>
          </a:p>
        </p:txBody>
      </p:sp>
      <p:pic>
        <p:nvPicPr>
          <p:cNvPr id="45061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18413" y="1277938"/>
            <a:ext cx="4154487" cy="208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33400" y="5849938"/>
            <a:ext cx="69500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Calibri" pitchFamily="34" charset="0"/>
              </a:rPr>
              <a:t>This assumption has never been tested.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163" y="328613"/>
            <a:ext cx="10531475" cy="4159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Example used in both publications</a:t>
            </a:r>
            <a:endParaRPr lang="en-US" sz="2400" dirty="0"/>
          </a:p>
        </p:txBody>
      </p:sp>
      <p:pic>
        <p:nvPicPr>
          <p:cNvPr id="46082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163" y="1349375"/>
            <a:ext cx="6565900" cy="347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/>
            </a:extLst>
          </p:cNvPr>
          <p:cNvSpPr txBox="1"/>
          <p:nvPr/>
        </p:nvSpPr>
        <p:spPr>
          <a:xfrm>
            <a:off x="411163" y="5227638"/>
            <a:ext cx="1159192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  <a:cs typeface="+mn-cs"/>
              </a:rPr>
              <a:t>There was no large-scale base level fluctuation in the last 18 </a:t>
            </a:r>
            <a:r>
              <a:rPr lang="en-US" sz="2400" dirty="0" err="1">
                <a:latin typeface="+mn-lt"/>
                <a:cs typeface="+mn-cs"/>
              </a:rPr>
              <a:t>myrs</a:t>
            </a:r>
            <a:r>
              <a:rPr lang="en-US" sz="2400" dirty="0">
                <a:latin typeface="+mn-lt"/>
                <a:cs typeface="+mn-cs"/>
              </a:rPr>
              <a:t> but sea level has fluctuated widely.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  <a:cs typeface="+mn-cs"/>
              </a:rPr>
              <a:t>Where is the source of the sediment along this margin?</a:t>
            </a:r>
            <a:endParaRPr lang="en-US" sz="1351" dirty="0">
              <a:latin typeface="+mn-lt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/>
            </a:extLst>
          </p:cNvPr>
          <p:cNvSpPr txBox="1"/>
          <p:nvPr/>
        </p:nvSpPr>
        <p:spPr>
          <a:xfrm>
            <a:off x="341313" y="1019175"/>
            <a:ext cx="6565900" cy="379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67" dirty="0">
                <a:latin typeface="+mn-lt"/>
                <a:cs typeface="+mn-cs"/>
              </a:rPr>
              <a:t>Dip line Pelotas Basin: Burdigalian to recent  = ~ 18 </a:t>
            </a:r>
            <a:r>
              <a:rPr lang="en-US" sz="1867" dirty="0" err="1">
                <a:latin typeface="+mn-lt"/>
                <a:cs typeface="+mn-cs"/>
              </a:rPr>
              <a:t>myrs</a:t>
            </a:r>
            <a:r>
              <a:rPr lang="en-US" sz="1867" dirty="0">
                <a:latin typeface="+mn-lt"/>
                <a:cs typeface="+mn-cs"/>
              </a:rPr>
              <a:t> of strata</a:t>
            </a:r>
          </a:p>
        </p:txBody>
      </p:sp>
      <p:pic>
        <p:nvPicPr>
          <p:cNvPr id="46085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48500" y="1114425"/>
            <a:ext cx="4954588" cy="3403600"/>
          </a:xfrm>
          <a:prstGeom prst="rect">
            <a:avLst/>
          </a:prstGeom>
          <a:noFill/>
          <a:ln w="22225" cap="sq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1" name="Rectangle 10">
            <a:extLst>
              <a:ext uri="{FF2B5EF4-FFF2-40B4-BE49-F238E27FC236}"/>
            </a:extLst>
          </p:cNvPr>
          <p:cNvSpPr/>
          <p:nvPr/>
        </p:nvSpPr>
        <p:spPr>
          <a:xfrm>
            <a:off x="7129463" y="1619250"/>
            <a:ext cx="4873625" cy="15652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1"/>
          </a:p>
        </p:txBody>
      </p:sp>
      <p:grpSp>
        <p:nvGrpSpPr>
          <p:cNvPr id="46087" name="Group 1"/>
          <p:cNvGrpSpPr>
            <a:grpSpLocks/>
          </p:cNvGrpSpPr>
          <p:nvPr/>
        </p:nvGrpSpPr>
        <p:grpSpPr bwMode="auto">
          <a:xfrm>
            <a:off x="10290175" y="165100"/>
            <a:ext cx="1817688" cy="893763"/>
            <a:chOff x="7717564" y="123695"/>
            <a:chExt cx="1363532" cy="669860"/>
          </a:xfrm>
        </p:grpSpPr>
        <p:pic>
          <p:nvPicPr>
            <p:cNvPr id="46088" name="Picture 2" descr="2009 CSL-logo.tiff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800977" y="123695"/>
              <a:ext cx="1019175" cy="524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Box 4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7717564" y="600807"/>
              <a:ext cx="1363532" cy="1927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67" dirty="0">
                  <a:latin typeface="+mn-lt"/>
                  <a:cs typeface="+mn-cs"/>
                </a:rPr>
                <a:t>Eberli &amp; </a:t>
              </a:r>
              <a:r>
                <a:rPr lang="en-US" sz="1067" dirty="0" err="1">
                  <a:latin typeface="+mn-lt"/>
                  <a:cs typeface="+mn-cs"/>
                </a:rPr>
                <a:t>Grasmueck</a:t>
              </a:r>
              <a:r>
                <a:rPr lang="en-US" sz="1067" dirty="0">
                  <a:latin typeface="+mn-lt"/>
                  <a:cs typeface="+mn-cs"/>
                </a:rPr>
                <a:t> 2025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Box 2"/>
          <p:cNvSpPr txBox="1">
            <a:spLocks noChangeArrowheads="1"/>
          </p:cNvSpPr>
          <p:nvPr/>
        </p:nvSpPr>
        <p:spPr bwMode="auto">
          <a:xfrm>
            <a:off x="793750" y="6334125"/>
            <a:ext cx="23891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Calibri" pitchFamily="34" charset="0"/>
              </a:rPr>
              <a:t>Patruno et al., 2015</a:t>
            </a:r>
          </a:p>
          <a:p>
            <a:endParaRPr lang="en-US" sz="1400">
              <a:latin typeface="Calibri" pitchFamily="34" charset="0"/>
            </a:endParaRPr>
          </a:p>
        </p:txBody>
      </p:sp>
      <p:grpSp>
        <p:nvGrpSpPr>
          <p:cNvPr id="48130" name="Group 6"/>
          <p:cNvGrpSpPr>
            <a:grpSpLocks/>
          </p:cNvGrpSpPr>
          <p:nvPr/>
        </p:nvGrpSpPr>
        <p:grpSpPr bwMode="auto">
          <a:xfrm>
            <a:off x="793750" y="1054100"/>
            <a:ext cx="5430838" cy="5338763"/>
            <a:chOff x="3580908" y="0"/>
            <a:chExt cx="5099752" cy="5014451"/>
          </a:xfrm>
        </p:grpSpPr>
        <p:pic>
          <p:nvPicPr>
            <p:cNvPr id="48142" name="Picture 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80908" y="0"/>
              <a:ext cx="5099752" cy="5014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3580908" y="0"/>
              <a:ext cx="295162" cy="2654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1"/>
            </a:p>
          </p:txBody>
        </p:sp>
        <p:sp>
          <p:nvSpPr>
            <p:cNvPr id="5" name="Rectangle 4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3592834" y="2554194"/>
              <a:ext cx="283237" cy="2654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1"/>
            </a:p>
          </p:txBody>
        </p:sp>
      </p:grpSp>
      <p:sp>
        <p:nvSpPr>
          <p:cNvPr id="48131" name="Title 4"/>
          <p:cNvSpPr txBox="1">
            <a:spLocks/>
          </p:cNvSpPr>
          <p:nvPr/>
        </p:nvSpPr>
        <p:spPr bwMode="auto">
          <a:xfrm>
            <a:off x="842963" y="285750"/>
            <a:ext cx="10529887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4400">
              <a:lnSpc>
                <a:spcPct val="90000"/>
              </a:lnSpc>
            </a:pPr>
            <a:endParaRPr lang="en-US" sz="4400">
              <a:latin typeface="Calibri Light" pitchFamily="34" charset="0"/>
            </a:endParaRPr>
          </a:p>
        </p:txBody>
      </p:sp>
      <p:sp>
        <p:nvSpPr>
          <p:cNvPr id="14" name="Title 13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475" y="222250"/>
            <a:ext cx="10529888" cy="4445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/>
              <a:t>Shoreline versus shelf edge trajectory</a:t>
            </a:r>
          </a:p>
        </p:txBody>
      </p:sp>
      <p:grpSp>
        <p:nvGrpSpPr>
          <p:cNvPr id="48133" name="Group 20"/>
          <p:cNvGrpSpPr>
            <a:grpSpLocks/>
          </p:cNvGrpSpPr>
          <p:nvPr/>
        </p:nvGrpSpPr>
        <p:grpSpPr bwMode="auto">
          <a:xfrm>
            <a:off x="10455275" y="127000"/>
            <a:ext cx="1817688" cy="869950"/>
            <a:chOff x="7841389" y="95577"/>
            <a:chExt cx="1363532" cy="652460"/>
          </a:xfrm>
        </p:grpSpPr>
        <p:pic>
          <p:nvPicPr>
            <p:cNvPr id="48140" name="Picture 21" descr="2009 CSL-logo.tiff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914104" y="95577"/>
              <a:ext cx="946401" cy="4870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TextBox 22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7841389" y="525391"/>
              <a:ext cx="1363532" cy="2226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333" dirty="0">
                  <a:latin typeface="+mn-lt"/>
                  <a:cs typeface="+mn-cs"/>
                </a:rPr>
                <a:t>Eberli et al., 2023</a:t>
              </a:r>
            </a:p>
          </p:txBody>
        </p:sp>
      </p:grpSp>
      <p:pic>
        <p:nvPicPr>
          <p:cNvPr id="48134" name="Content Placeholder 15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>
          <a:xfrm>
            <a:off x="6545263" y="2160588"/>
            <a:ext cx="5089525" cy="3878262"/>
          </a:xfrm>
        </p:spPr>
      </p:pic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9496425" y="1878013"/>
            <a:ext cx="3046413" cy="700087"/>
            <a:chOff x="6699068" y="1344159"/>
            <a:chExt cx="2284641" cy="525892"/>
          </a:xfrm>
        </p:grpSpPr>
        <p:cxnSp>
          <p:nvCxnSpPr>
            <p:cNvPr id="11" name="Straight Arrow Connector 10">
              <a:extLst>
                <a:ext uri="{FF2B5EF4-FFF2-40B4-BE49-F238E27FC236}"/>
              </a:extLst>
            </p:cNvPr>
            <p:cNvCxnSpPr/>
            <p:nvPr/>
          </p:nvCxnSpPr>
          <p:spPr>
            <a:xfrm>
              <a:off x="7191950" y="1611279"/>
              <a:ext cx="0" cy="258772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139" name="TextBox 11"/>
            <p:cNvSpPr txBox="1">
              <a:spLocks noChangeArrowheads="1"/>
            </p:cNvSpPr>
            <p:nvPr/>
          </p:nvSpPr>
          <p:spPr bwMode="auto">
            <a:xfrm>
              <a:off x="6699068" y="1344159"/>
              <a:ext cx="228464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chemeClr val="accent1"/>
                  </a:solidFill>
                  <a:latin typeface="Calibri" pitchFamily="34" charset="0"/>
                </a:rPr>
                <a:t>400 ms = 300 m water depth</a:t>
              </a:r>
            </a:p>
          </p:txBody>
        </p:sp>
      </p:grpSp>
      <p:sp>
        <p:nvSpPr>
          <p:cNvPr id="48136" name="TextBox 15"/>
          <p:cNvSpPr txBox="1">
            <a:spLocks noChangeArrowheads="1"/>
          </p:cNvSpPr>
          <p:nvPr/>
        </p:nvSpPr>
        <p:spPr bwMode="auto">
          <a:xfrm>
            <a:off x="6623050" y="1027113"/>
            <a:ext cx="37290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latin typeface="Calibri" pitchFamily="34" charset="0"/>
              </a:rPr>
              <a:t>Pelotas Basin</a:t>
            </a:r>
          </a:p>
        </p:txBody>
      </p:sp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2963863" y="2511425"/>
            <a:ext cx="1135062" cy="498475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963" y="285750"/>
            <a:ext cx="10529887" cy="4159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Current influence on sequence development </a:t>
            </a:r>
          </a:p>
        </p:txBody>
      </p:sp>
      <p:sp>
        <p:nvSpPr>
          <p:cNvPr id="49154" name="TextBox 3"/>
          <p:cNvSpPr txBox="1">
            <a:spLocks noChangeArrowheads="1"/>
          </p:cNvSpPr>
          <p:nvPr/>
        </p:nvSpPr>
        <p:spPr bwMode="auto">
          <a:xfrm>
            <a:off x="9121775" y="1089025"/>
            <a:ext cx="2925763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i="1">
                <a:latin typeface="Calibri" pitchFamily="34" charset="0"/>
              </a:rPr>
              <a:t>The continuous </a:t>
            </a:r>
            <a:r>
              <a:rPr lang="en-US" sz="2000" b="1" i="1">
                <a:latin typeface="Calibri" pitchFamily="34" charset="0"/>
              </a:rPr>
              <a:t>clinoform development</a:t>
            </a:r>
            <a:r>
              <a:rPr lang="en-US" sz="2000">
                <a:latin typeface="Calibri" pitchFamily="34" charset="0"/>
              </a:rPr>
              <a:t> </a:t>
            </a:r>
            <a:r>
              <a:rPr lang="en-US" sz="2000" i="1">
                <a:latin typeface="Calibri" pitchFamily="34" charset="0"/>
              </a:rPr>
              <a:t>… is attributed to the major influence on </a:t>
            </a:r>
            <a:r>
              <a:rPr lang="en-US" sz="2000" b="1" i="1">
                <a:latin typeface="Calibri" pitchFamily="34" charset="0"/>
              </a:rPr>
              <a:t>sediment transport patterns</a:t>
            </a:r>
            <a:r>
              <a:rPr lang="en-US" sz="2000" b="1">
                <a:latin typeface="Calibri" pitchFamily="34" charset="0"/>
              </a:rPr>
              <a:t> </a:t>
            </a:r>
            <a:r>
              <a:rPr lang="en-US" sz="2000" b="1" i="1">
                <a:latin typeface="Calibri" pitchFamily="34" charset="0"/>
              </a:rPr>
              <a:t>of several ocean bottom currents flowing along the margin</a:t>
            </a:r>
            <a:r>
              <a:rPr lang="en-US" sz="2000" i="1">
                <a:latin typeface="Calibri" pitchFamily="34" charset="0"/>
              </a:rPr>
              <a:t>, such as the Brazil</a:t>
            </a:r>
            <a:r>
              <a:rPr lang="en-US" sz="2000">
                <a:latin typeface="Calibri" pitchFamily="34" charset="0"/>
              </a:rPr>
              <a:t> </a:t>
            </a:r>
            <a:r>
              <a:rPr lang="en-US" sz="2000" i="1">
                <a:latin typeface="Calibri" pitchFamily="34" charset="0"/>
              </a:rPr>
              <a:t>Coastal Current, the Brazil Current and the Intermediate Water Brazil Current. </a:t>
            </a:r>
          </a:p>
          <a:p>
            <a:r>
              <a:rPr lang="en-US" sz="2000" i="1">
                <a:latin typeface="Calibri" pitchFamily="34" charset="0"/>
              </a:rPr>
              <a:t>These</a:t>
            </a:r>
            <a:r>
              <a:rPr lang="en-US" sz="2000">
                <a:latin typeface="Calibri" pitchFamily="34" charset="0"/>
              </a:rPr>
              <a:t> </a:t>
            </a:r>
            <a:r>
              <a:rPr lang="en-US" sz="2000" i="1">
                <a:latin typeface="Calibri" pitchFamily="34" charset="0"/>
              </a:rPr>
              <a:t>currents erode, transport and distribute sediments across the shelf break and upper</a:t>
            </a:r>
            <a:r>
              <a:rPr lang="en-US" sz="2000">
                <a:latin typeface="Calibri" pitchFamily="34" charset="0"/>
              </a:rPr>
              <a:t> </a:t>
            </a:r>
            <a:r>
              <a:rPr lang="en-US" sz="2000" i="1">
                <a:latin typeface="Calibri" pitchFamily="34" charset="0"/>
              </a:rPr>
              <a:t>slope from distant sediment sources ….</a:t>
            </a:r>
            <a:endParaRPr lang="en-US" sz="2000">
              <a:latin typeface="Calibri" pitchFamily="34" charset="0"/>
            </a:endParaRPr>
          </a:p>
          <a:p>
            <a:endParaRPr lang="en-US" sz="2000">
              <a:latin typeface="Calibri" pitchFamily="34" charset="0"/>
            </a:endParaRPr>
          </a:p>
        </p:txBody>
      </p:sp>
      <p:pic>
        <p:nvPicPr>
          <p:cNvPr id="49155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8" y="974725"/>
            <a:ext cx="4884737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" y="2752725"/>
            <a:ext cx="5057775" cy="355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7" name="TextBox 6"/>
          <p:cNvSpPr txBox="1">
            <a:spLocks noChangeArrowheads="1"/>
          </p:cNvSpPr>
          <p:nvPr/>
        </p:nvSpPr>
        <p:spPr bwMode="auto">
          <a:xfrm>
            <a:off x="407988" y="6311900"/>
            <a:ext cx="4749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i="1">
                <a:latin typeface="Calibri" pitchFamily="34" charset="0"/>
              </a:rPr>
              <a:t>Seismic reflection</a:t>
            </a:r>
            <a:r>
              <a:rPr lang="en-US" sz="1600">
                <a:latin typeface="Calibri" pitchFamily="34" charset="0"/>
              </a:rPr>
              <a:t> </a:t>
            </a:r>
            <a:r>
              <a:rPr lang="en-US" sz="1600" i="1">
                <a:latin typeface="Calibri" pitchFamily="34" charset="0"/>
              </a:rPr>
              <a:t>profile crossing the Pelotas Margin.</a:t>
            </a:r>
            <a:endParaRPr lang="en-US" sz="1600">
              <a:latin typeface="Calibri" pitchFamily="34" charset="0"/>
            </a:endParaRPr>
          </a:p>
          <a:p>
            <a:endParaRPr lang="en-US" sz="1600">
              <a:latin typeface="Calibri" pitchFamily="34" charset="0"/>
            </a:endParaRPr>
          </a:p>
        </p:txBody>
      </p:sp>
      <p:pic>
        <p:nvPicPr>
          <p:cNvPr id="49158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92775" y="974725"/>
            <a:ext cx="3351213" cy="494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9159" name="Group 8"/>
          <p:cNvGrpSpPr>
            <a:grpSpLocks/>
          </p:cNvGrpSpPr>
          <p:nvPr/>
        </p:nvGrpSpPr>
        <p:grpSpPr bwMode="auto">
          <a:xfrm>
            <a:off x="10290175" y="165100"/>
            <a:ext cx="1817688" cy="893763"/>
            <a:chOff x="7717564" y="123695"/>
            <a:chExt cx="1363532" cy="669860"/>
          </a:xfrm>
        </p:grpSpPr>
        <p:pic>
          <p:nvPicPr>
            <p:cNvPr id="49162" name="Picture 9" descr="2009 CSL-logo.tiff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800977" y="123695"/>
              <a:ext cx="1019175" cy="524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7717564" y="600807"/>
              <a:ext cx="1363532" cy="1927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67" dirty="0">
                  <a:latin typeface="+mn-lt"/>
                  <a:cs typeface="+mn-cs"/>
                </a:rPr>
                <a:t>Eberli &amp; </a:t>
              </a:r>
              <a:r>
                <a:rPr lang="en-US" sz="1067" dirty="0" err="1">
                  <a:latin typeface="+mn-lt"/>
                  <a:cs typeface="+mn-cs"/>
                </a:rPr>
                <a:t>Grasmueck</a:t>
              </a:r>
              <a:r>
                <a:rPr lang="en-US" sz="1067" dirty="0">
                  <a:latin typeface="+mn-lt"/>
                  <a:cs typeface="+mn-cs"/>
                </a:rPr>
                <a:t> 2025</a:t>
              </a:r>
            </a:p>
          </p:txBody>
        </p:sp>
      </p:grpSp>
      <p:sp>
        <p:nvSpPr>
          <p:cNvPr id="49160" name="TextBox 11"/>
          <p:cNvSpPr txBox="1">
            <a:spLocks noChangeArrowheads="1"/>
          </p:cNvSpPr>
          <p:nvPr/>
        </p:nvSpPr>
        <p:spPr bwMode="auto">
          <a:xfrm>
            <a:off x="1970088" y="904875"/>
            <a:ext cx="9445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2019</a:t>
            </a:r>
          </a:p>
        </p:txBody>
      </p:sp>
      <p:sp>
        <p:nvSpPr>
          <p:cNvPr id="49161" name="TextBox 2"/>
          <p:cNvSpPr txBox="1">
            <a:spLocks noChangeArrowheads="1"/>
          </p:cNvSpPr>
          <p:nvPr/>
        </p:nvSpPr>
        <p:spPr bwMode="auto">
          <a:xfrm>
            <a:off x="6319838" y="3009900"/>
            <a:ext cx="16398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i="1">
                <a:solidFill>
                  <a:schemeClr val="bg1"/>
                </a:solidFill>
                <a:latin typeface="Calibri" pitchFamily="34" charset="0"/>
              </a:rPr>
              <a:t>Pelotas </a:t>
            </a:r>
          </a:p>
          <a:p>
            <a:r>
              <a:rPr lang="en-US" sz="1400" i="1">
                <a:solidFill>
                  <a:schemeClr val="bg1"/>
                </a:solidFill>
                <a:latin typeface="Calibri" pitchFamily="34" charset="0"/>
              </a:rPr>
              <a:t>margin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3" name="Group 6"/>
          <p:cNvGrpSpPr>
            <a:grpSpLocks/>
          </p:cNvGrpSpPr>
          <p:nvPr/>
        </p:nvGrpSpPr>
        <p:grpSpPr bwMode="auto">
          <a:xfrm>
            <a:off x="10290175" y="165100"/>
            <a:ext cx="1817688" cy="893763"/>
            <a:chOff x="7717564" y="123695"/>
            <a:chExt cx="1363532" cy="669860"/>
          </a:xfrm>
        </p:grpSpPr>
        <p:pic>
          <p:nvPicPr>
            <p:cNvPr id="28676" name="Picture 4" descr="2009 CSL-logo.tif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800977" y="123695"/>
              <a:ext cx="1019175" cy="524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5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7717564" y="600807"/>
              <a:ext cx="1363532" cy="1927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67" dirty="0">
                  <a:latin typeface="+mn-lt"/>
                  <a:cs typeface="+mn-cs"/>
                </a:rPr>
                <a:t>Eberli &amp; </a:t>
              </a:r>
              <a:r>
                <a:rPr lang="en-US" sz="1067" dirty="0" err="1">
                  <a:latin typeface="+mn-lt"/>
                  <a:cs typeface="+mn-cs"/>
                </a:rPr>
                <a:t>Grasmueck</a:t>
              </a:r>
              <a:r>
                <a:rPr lang="en-US" sz="1067" dirty="0">
                  <a:latin typeface="+mn-lt"/>
                  <a:cs typeface="+mn-cs"/>
                </a:rPr>
                <a:t> 2025</a:t>
              </a:r>
            </a:p>
          </p:txBody>
        </p:sp>
      </p:grpSp>
      <p:sp>
        <p:nvSpPr>
          <p:cNvPr id="8" name="Title 7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863" y="119063"/>
            <a:ext cx="9877425" cy="6921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atin typeface="+mn-lt"/>
              </a:rPr>
              <a:t>Key Questions</a:t>
            </a:r>
          </a:p>
        </p:txBody>
      </p:sp>
      <p:sp>
        <p:nvSpPr>
          <p:cNvPr id="9" name="TextBox 8">
            <a:extLst>
              <a:ext uri="{FF2B5EF4-FFF2-40B4-BE49-F238E27FC236}"/>
            </a:extLst>
          </p:cNvPr>
          <p:cNvSpPr txBox="1"/>
          <p:nvPr/>
        </p:nvSpPr>
        <p:spPr>
          <a:xfrm>
            <a:off x="804863" y="1500188"/>
            <a:ext cx="10955337" cy="3540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80990" indent="-38099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3733" dirty="0">
                <a:latin typeface="+mn-lt"/>
                <a:cs typeface="+mn-cs"/>
              </a:rPr>
              <a:t>Is Sequence stratigraphy loosing on importance?</a:t>
            </a:r>
          </a:p>
          <a:p>
            <a:pPr marL="380990" indent="-38099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en-US" sz="3733" dirty="0">
              <a:latin typeface="+mn-lt"/>
              <a:cs typeface="+mn-cs"/>
            </a:endParaRPr>
          </a:p>
          <a:p>
            <a:pPr marL="380990" indent="-38099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3733" dirty="0">
                <a:latin typeface="+mn-lt"/>
                <a:cs typeface="+mn-cs"/>
              </a:rPr>
              <a:t>If so, what are the reasons?</a:t>
            </a:r>
          </a:p>
          <a:p>
            <a:pPr marL="380990" indent="-38099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en-US" sz="3733" dirty="0">
              <a:latin typeface="+mn-lt"/>
              <a:cs typeface="+mn-cs"/>
            </a:endParaRPr>
          </a:p>
          <a:p>
            <a:pPr marL="380990" indent="-38099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3733" dirty="0">
                <a:latin typeface="+mn-lt"/>
                <a:cs typeface="+mn-cs"/>
              </a:rPr>
              <a:t>Can it come back by being incorporated into advanced interpretation packages such as </a:t>
            </a:r>
            <a:r>
              <a:rPr lang="en-US" sz="3733" dirty="0" err="1">
                <a:latin typeface="+mn-lt"/>
                <a:cs typeface="+mn-cs"/>
              </a:rPr>
              <a:t>Paleoscan</a:t>
            </a:r>
            <a:r>
              <a:rPr lang="en-US" sz="3733" dirty="0">
                <a:latin typeface="+mn-lt"/>
                <a:cs typeface="+mn-cs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963" y="285750"/>
            <a:ext cx="10529887" cy="4159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The New Jersey margin – it can get messy</a:t>
            </a:r>
          </a:p>
        </p:txBody>
      </p:sp>
      <p:pic>
        <p:nvPicPr>
          <p:cNvPr id="50178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0" y="1106488"/>
            <a:ext cx="9121775" cy="464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275" y="1231900"/>
            <a:ext cx="2212975" cy="208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>
            <a:extLst>
              <a:ext uri="{FF2B5EF4-FFF2-40B4-BE49-F238E27FC236}"/>
            </a:extLst>
          </p:cNvPr>
          <p:cNvSpPr txBox="1"/>
          <p:nvPr/>
        </p:nvSpPr>
        <p:spPr>
          <a:xfrm>
            <a:off x="387350" y="3313113"/>
            <a:ext cx="2028825" cy="5032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33" i="1" dirty="0">
                <a:latin typeface="+mn-lt"/>
                <a:cs typeface="+mn-cs"/>
              </a:rPr>
              <a:t>Miller et al. in press</a:t>
            </a:r>
            <a:endParaRPr lang="en-US" sz="1333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33" dirty="0">
              <a:latin typeface="+mn-lt"/>
              <a:cs typeface="+mn-cs"/>
            </a:endParaRPr>
          </a:p>
        </p:txBody>
      </p:sp>
      <p:sp>
        <p:nvSpPr>
          <p:cNvPr id="50181" name="TextBox 11"/>
          <p:cNvSpPr txBox="1">
            <a:spLocks noChangeArrowheads="1"/>
          </p:cNvSpPr>
          <p:nvPr/>
        </p:nvSpPr>
        <p:spPr bwMode="auto">
          <a:xfrm>
            <a:off x="2682875" y="5894388"/>
            <a:ext cx="92964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i="1">
                <a:latin typeface="Calibri" pitchFamily="34" charset="0"/>
              </a:rPr>
              <a:t>MCS profile trending NW to SE across Expedition 313 Sites M27-M29 after Mountain</a:t>
            </a:r>
            <a:r>
              <a:rPr lang="en-US" sz="2400">
                <a:latin typeface="Calibri" pitchFamily="34" charset="0"/>
              </a:rPr>
              <a:t> </a:t>
            </a:r>
            <a:r>
              <a:rPr lang="en-US" sz="2400" i="1">
                <a:latin typeface="Calibri" pitchFamily="34" charset="0"/>
              </a:rPr>
              <a:t>et al. (2010).</a:t>
            </a:r>
            <a:endParaRPr lang="en-US" sz="2400">
              <a:latin typeface="Calibri" pitchFamily="34" charset="0"/>
            </a:endParaRPr>
          </a:p>
        </p:txBody>
      </p:sp>
      <p:grpSp>
        <p:nvGrpSpPr>
          <p:cNvPr id="50182" name="Group 12"/>
          <p:cNvGrpSpPr>
            <a:grpSpLocks/>
          </p:cNvGrpSpPr>
          <p:nvPr/>
        </p:nvGrpSpPr>
        <p:grpSpPr bwMode="auto">
          <a:xfrm>
            <a:off x="10290175" y="165100"/>
            <a:ext cx="1817688" cy="893763"/>
            <a:chOff x="7717564" y="123695"/>
            <a:chExt cx="1363532" cy="669860"/>
          </a:xfrm>
        </p:grpSpPr>
        <p:pic>
          <p:nvPicPr>
            <p:cNvPr id="50183" name="Picture 13" descr="2009 CSL-logo.tiff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800977" y="123695"/>
              <a:ext cx="1019175" cy="524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14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7717564" y="600807"/>
              <a:ext cx="1363532" cy="1927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67" dirty="0">
                  <a:latin typeface="+mn-lt"/>
                  <a:cs typeface="+mn-cs"/>
                </a:rPr>
                <a:t>Eberli &amp; </a:t>
              </a:r>
              <a:r>
                <a:rPr lang="en-US" sz="1067" dirty="0" err="1">
                  <a:latin typeface="+mn-lt"/>
                  <a:cs typeface="+mn-cs"/>
                </a:rPr>
                <a:t>Grasmueck</a:t>
              </a:r>
              <a:r>
                <a:rPr lang="en-US" sz="1067" dirty="0">
                  <a:latin typeface="+mn-lt"/>
                  <a:cs typeface="+mn-cs"/>
                </a:rPr>
                <a:t> 2025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Content Placeholder 3"/>
          <p:cNvPicPr>
            <a:picLocks noChangeAspect="1"/>
          </p:cNvPicPr>
          <p:nvPr/>
        </p:nvPicPr>
        <p:blipFill>
          <a:blip r:embed="rId2"/>
          <a:srcRect l="7922" r="27344" b="63802"/>
          <a:stretch>
            <a:fillRect/>
          </a:stretch>
        </p:blipFill>
        <p:spPr bwMode="auto">
          <a:xfrm>
            <a:off x="393700" y="1041400"/>
            <a:ext cx="5918200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963" y="285750"/>
            <a:ext cx="10529887" cy="4159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The mess we are in</a:t>
            </a:r>
          </a:p>
        </p:txBody>
      </p:sp>
      <p:pic>
        <p:nvPicPr>
          <p:cNvPr id="51203" name="Content Placeholder 3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 l="3577" t="67128"/>
          <a:stretch>
            <a:fillRect/>
          </a:stretch>
        </p:blipFill>
        <p:spPr>
          <a:xfrm>
            <a:off x="142875" y="3622675"/>
            <a:ext cx="8639175" cy="1952625"/>
          </a:xfrm>
        </p:spPr>
      </p:pic>
      <p:pic>
        <p:nvPicPr>
          <p:cNvPr id="51204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1963" y="1062038"/>
            <a:ext cx="4892675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TextBox 6"/>
          <p:cNvSpPr txBox="1">
            <a:spLocks noChangeArrowheads="1"/>
          </p:cNvSpPr>
          <p:nvPr/>
        </p:nvSpPr>
        <p:spPr bwMode="auto">
          <a:xfrm>
            <a:off x="142875" y="5722938"/>
            <a:ext cx="60944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Proust et al. (2018) </a:t>
            </a:r>
          </a:p>
          <a:p>
            <a:r>
              <a:rPr lang="en-US">
                <a:latin typeface="Calibri" pitchFamily="34" charset="0"/>
              </a:rPr>
              <a:t>using forced regression model of Catuneanu</a:t>
            </a:r>
          </a:p>
        </p:txBody>
      </p:sp>
      <p:pic>
        <p:nvPicPr>
          <p:cNvPr id="51206" name="Content Placeholder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78650" y="3870325"/>
            <a:ext cx="5070475" cy="192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7" name="TextBox 7"/>
          <p:cNvSpPr txBox="1">
            <a:spLocks noChangeArrowheads="1"/>
          </p:cNvSpPr>
          <p:nvPr/>
        </p:nvSpPr>
        <p:spPr bwMode="auto">
          <a:xfrm>
            <a:off x="393700" y="2325688"/>
            <a:ext cx="22336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Miller et al. 2013</a:t>
            </a:r>
          </a:p>
        </p:txBody>
      </p:sp>
      <p:grpSp>
        <p:nvGrpSpPr>
          <p:cNvPr id="51208" name="Group 9"/>
          <p:cNvGrpSpPr>
            <a:grpSpLocks/>
          </p:cNvGrpSpPr>
          <p:nvPr/>
        </p:nvGrpSpPr>
        <p:grpSpPr bwMode="auto">
          <a:xfrm>
            <a:off x="10001250" y="165100"/>
            <a:ext cx="1819275" cy="893763"/>
            <a:chOff x="7717564" y="123695"/>
            <a:chExt cx="1363532" cy="669860"/>
          </a:xfrm>
        </p:grpSpPr>
        <p:pic>
          <p:nvPicPr>
            <p:cNvPr id="51215" name="Picture 10" descr="2009 CSL-logo.tiff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800977" y="123695"/>
              <a:ext cx="1019175" cy="524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11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7717564" y="600807"/>
              <a:ext cx="1363532" cy="1927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67" dirty="0">
                  <a:latin typeface="+mn-lt"/>
                  <a:cs typeface="+mn-cs"/>
                </a:rPr>
                <a:t>Eberli &amp; </a:t>
              </a:r>
              <a:r>
                <a:rPr lang="en-US" sz="1067" dirty="0" err="1">
                  <a:latin typeface="+mn-lt"/>
                  <a:cs typeface="+mn-cs"/>
                </a:rPr>
                <a:t>Grasmueck</a:t>
              </a:r>
              <a:r>
                <a:rPr lang="en-US" sz="1067" dirty="0">
                  <a:latin typeface="+mn-lt"/>
                  <a:cs typeface="+mn-cs"/>
                </a:rPr>
                <a:t> 2025</a:t>
              </a:r>
            </a:p>
          </p:txBody>
        </p:sp>
      </p:grpSp>
      <p:grpSp>
        <p:nvGrpSpPr>
          <p:cNvPr id="24" name="Group 23"/>
          <p:cNvGrpSpPr>
            <a:grpSpLocks/>
          </p:cNvGrpSpPr>
          <p:nvPr/>
        </p:nvGrpSpPr>
        <p:grpSpPr bwMode="auto">
          <a:xfrm>
            <a:off x="3738563" y="3444875"/>
            <a:ext cx="644525" cy="769938"/>
            <a:chOff x="3738700" y="3444887"/>
            <a:chExt cx="643738" cy="769304"/>
          </a:xfrm>
        </p:grpSpPr>
        <p:cxnSp>
          <p:nvCxnSpPr>
            <p:cNvPr id="16" name="Straight Arrow Connector 15">
              <a:extLst>
                <a:ext uri="{FF2B5EF4-FFF2-40B4-BE49-F238E27FC236}"/>
              </a:extLst>
            </p:cNvPr>
            <p:cNvCxnSpPr>
              <a:cxnSpLocks/>
            </p:cNvCxnSpPr>
            <p:nvPr/>
          </p:nvCxnSpPr>
          <p:spPr>
            <a:xfrm>
              <a:off x="3955921" y="3827160"/>
              <a:ext cx="0" cy="387031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214" name="TextBox 16"/>
            <p:cNvSpPr txBox="1">
              <a:spLocks noChangeArrowheads="1"/>
            </p:cNvSpPr>
            <p:nvPr/>
          </p:nvSpPr>
          <p:spPr bwMode="auto">
            <a:xfrm>
              <a:off x="3738700" y="3444887"/>
              <a:ext cx="64373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Calibri" pitchFamily="34" charset="0"/>
                </a:rPr>
                <a:t>LST</a:t>
              </a:r>
            </a:p>
          </p:txBody>
        </p:sp>
      </p:grpSp>
      <p:grpSp>
        <p:nvGrpSpPr>
          <p:cNvPr id="23" name="Group 22"/>
          <p:cNvGrpSpPr>
            <a:grpSpLocks/>
          </p:cNvGrpSpPr>
          <p:nvPr/>
        </p:nvGrpSpPr>
        <p:grpSpPr bwMode="auto">
          <a:xfrm>
            <a:off x="3609975" y="4989513"/>
            <a:ext cx="642938" cy="733425"/>
            <a:chOff x="3609491" y="4989270"/>
            <a:chExt cx="643738" cy="733262"/>
          </a:xfrm>
        </p:grpSpPr>
        <p:cxnSp>
          <p:nvCxnSpPr>
            <p:cNvPr id="19" name="Straight Arrow Connector 18">
              <a:extLst>
                <a:ext uri="{FF2B5EF4-FFF2-40B4-BE49-F238E27FC236}"/>
              </a:extLst>
            </p:cNvPr>
            <p:cNvCxnSpPr>
              <a:cxnSpLocks/>
            </p:cNvCxnSpPr>
            <p:nvPr/>
          </p:nvCxnSpPr>
          <p:spPr>
            <a:xfrm flipV="1">
              <a:off x="3846323" y="4989270"/>
              <a:ext cx="0" cy="387264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212" name="TextBox 20"/>
            <p:cNvSpPr txBox="1">
              <a:spLocks noChangeArrowheads="1"/>
            </p:cNvSpPr>
            <p:nvPr/>
          </p:nvSpPr>
          <p:spPr bwMode="auto">
            <a:xfrm>
              <a:off x="3609491" y="5353200"/>
              <a:ext cx="64373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Calibri" pitchFamily="34" charset="0"/>
                </a:rPr>
                <a:t>HST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2" descr="wheeler1_crop_adje"/>
          <p:cNvPicPr>
            <a:picLocks noChangeAspect="1" noChangeArrowheads="1"/>
          </p:cNvPicPr>
          <p:nvPr/>
        </p:nvPicPr>
        <p:blipFill>
          <a:blip r:embed="rId2"/>
          <a:srcRect l="15485" t="14325" r="13412" b="9505"/>
          <a:stretch>
            <a:fillRect/>
          </a:stretch>
        </p:blipFill>
        <p:spPr bwMode="auto">
          <a:xfrm>
            <a:off x="3175" y="0"/>
            <a:ext cx="36512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6" name="Text Box 3"/>
          <p:cNvSpPr txBox="1">
            <a:spLocks noChangeArrowheads="1"/>
          </p:cNvSpPr>
          <p:nvPr/>
        </p:nvSpPr>
        <p:spPr bwMode="auto">
          <a:xfrm>
            <a:off x="531813" y="2782888"/>
            <a:ext cx="2557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2400" b="1"/>
              <a:t>3D Seismic Data</a:t>
            </a:r>
          </a:p>
        </p:txBody>
      </p:sp>
      <p:sp>
        <p:nvSpPr>
          <p:cNvPr id="52227" name="Text Box 4"/>
          <p:cNvSpPr txBox="1">
            <a:spLocks noChangeArrowheads="1"/>
          </p:cNvSpPr>
          <p:nvPr/>
        </p:nvSpPr>
        <p:spPr bwMode="auto">
          <a:xfrm>
            <a:off x="757238" y="5837238"/>
            <a:ext cx="73469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3200" b="1"/>
              <a:t>Paleoscan™</a:t>
            </a:r>
          </a:p>
          <a:p>
            <a:pPr algn="ctr" defTabSz="1089025"/>
            <a:r>
              <a:rPr lang="en-US" sz="3200" b="1">
                <a:solidFill>
                  <a:srgbClr val="FF0000"/>
                </a:solidFill>
              </a:rPr>
              <a:t>Automated</a:t>
            </a:r>
            <a:r>
              <a:rPr lang="en-US" sz="3200" b="1"/>
              <a:t> Sequence Stratigraphy ?</a:t>
            </a:r>
            <a:r>
              <a:rPr lang="en-US" sz="2100" b="1"/>
              <a:t>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2" descr="wheeler1_crop_adje"/>
          <p:cNvPicPr>
            <a:picLocks noChangeAspect="1" noChangeArrowheads="1"/>
          </p:cNvPicPr>
          <p:nvPr/>
        </p:nvPicPr>
        <p:blipFill>
          <a:blip r:embed="rId2"/>
          <a:srcRect l="15485" t="14325" r="13412" b="9505"/>
          <a:stretch>
            <a:fillRect/>
          </a:stretch>
        </p:blipFill>
        <p:spPr bwMode="auto">
          <a:xfrm>
            <a:off x="3175" y="0"/>
            <a:ext cx="36512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0" name="Picture 3" descr="wheeler0_crop_adje"/>
          <p:cNvPicPr>
            <a:picLocks noChangeAspect="1" noChangeArrowheads="1"/>
          </p:cNvPicPr>
          <p:nvPr/>
        </p:nvPicPr>
        <p:blipFill>
          <a:blip r:embed="rId3"/>
          <a:srcRect l="50542" t="19054" r="10109" b="41321"/>
          <a:stretch>
            <a:fillRect/>
          </a:stretch>
        </p:blipFill>
        <p:spPr bwMode="auto">
          <a:xfrm>
            <a:off x="4267200" y="0"/>
            <a:ext cx="3656013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Text Box 4"/>
          <p:cNvSpPr txBox="1">
            <a:spLocks noChangeArrowheads="1"/>
          </p:cNvSpPr>
          <p:nvPr/>
        </p:nvSpPr>
        <p:spPr bwMode="auto">
          <a:xfrm>
            <a:off x="4960938" y="2782888"/>
            <a:ext cx="22669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400" b="1"/>
              <a:t>3D </a:t>
            </a:r>
            <a:r>
              <a:rPr lang="en-US" sz="2400" b="1">
                <a:solidFill>
                  <a:srgbClr val="FF0000"/>
                </a:solidFill>
              </a:rPr>
              <a:t>RGT</a:t>
            </a:r>
            <a:r>
              <a:rPr lang="en-US" sz="2400" b="1"/>
              <a:t> Model</a:t>
            </a:r>
          </a:p>
          <a:p>
            <a:pPr algn="ctr" defTabSz="1089025"/>
            <a:r>
              <a:rPr lang="en-US" sz="1200" b="1">
                <a:solidFill>
                  <a:srgbClr val="FF0000"/>
                </a:solidFill>
              </a:rPr>
              <a:t>R</a:t>
            </a:r>
            <a:r>
              <a:rPr lang="en-US" sz="1200" b="1"/>
              <a:t>elative </a:t>
            </a:r>
            <a:r>
              <a:rPr lang="en-US" sz="1200" b="1">
                <a:solidFill>
                  <a:srgbClr val="FF0000"/>
                </a:solidFill>
              </a:rPr>
              <a:t>G</a:t>
            </a:r>
            <a:r>
              <a:rPr lang="en-US" sz="1200" b="1"/>
              <a:t>eologic </a:t>
            </a:r>
            <a:r>
              <a:rPr lang="en-US" sz="1200" b="1">
                <a:solidFill>
                  <a:srgbClr val="FF0000"/>
                </a:solidFill>
              </a:rPr>
              <a:t>T</a:t>
            </a:r>
            <a:r>
              <a:rPr lang="en-US" sz="1200" b="1"/>
              <a:t>ime</a:t>
            </a:r>
          </a:p>
        </p:txBody>
      </p:sp>
      <p:sp>
        <p:nvSpPr>
          <p:cNvPr id="53252" name="AutoShape 5"/>
          <p:cNvSpPr>
            <a:spLocks noChangeArrowheads="1"/>
          </p:cNvSpPr>
          <p:nvPr/>
        </p:nvSpPr>
        <p:spPr bwMode="auto">
          <a:xfrm rot="5400000">
            <a:off x="3686175" y="1381126"/>
            <a:ext cx="523875" cy="3810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sp>
        <p:nvSpPr>
          <p:cNvPr id="53253" name="Text Box 6"/>
          <p:cNvSpPr txBox="1">
            <a:spLocks noChangeArrowheads="1"/>
          </p:cNvSpPr>
          <p:nvPr/>
        </p:nvSpPr>
        <p:spPr bwMode="auto">
          <a:xfrm>
            <a:off x="531813" y="2782888"/>
            <a:ext cx="2557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2400" b="1"/>
              <a:t>3D Seismic Data</a:t>
            </a:r>
          </a:p>
        </p:txBody>
      </p:sp>
      <p:sp>
        <p:nvSpPr>
          <p:cNvPr id="53254" name="Text Box 7"/>
          <p:cNvSpPr txBox="1">
            <a:spLocks noChangeArrowheads="1"/>
          </p:cNvSpPr>
          <p:nvPr/>
        </p:nvSpPr>
        <p:spPr bwMode="auto">
          <a:xfrm>
            <a:off x="757238" y="5837238"/>
            <a:ext cx="73469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3200" b="1"/>
              <a:t>Paleoscan™</a:t>
            </a:r>
          </a:p>
          <a:p>
            <a:pPr algn="ctr" defTabSz="1089025"/>
            <a:r>
              <a:rPr lang="en-US" sz="3200" b="1">
                <a:solidFill>
                  <a:srgbClr val="FF0000"/>
                </a:solidFill>
              </a:rPr>
              <a:t>Automated</a:t>
            </a:r>
            <a:r>
              <a:rPr lang="en-US" sz="3200" b="1"/>
              <a:t> Sequence Stratigraphy ?</a:t>
            </a:r>
            <a:r>
              <a:rPr lang="en-US" sz="2100" b="1"/>
              <a:t>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2" descr="wheeler1_crop_adje"/>
          <p:cNvPicPr>
            <a:picLocks noChangeAspect="1" noChangeArrowheads="1"/>
          </p:cNvPicPr>
          <p:nvPr/>
        </p:nvPicPr>
        <p:blipFill>
          <a:blip r:embed="rId2"/>
          <a:srcRect l="15485" t="14325" r="13412" b="9505"/>
          <a:stretch>
            <a:fillRect/>
          </a:stretch>
        </p:blipFill>
        <p:spPr bwMode="auto">
          <a:xfrm>
            <a:off x="3175" y="0"/>
            <a:ext cx="36512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4" name="AutoShape 3"/>
          <p:cNvSpPr>
            <a:spLocks noChangeArrowheads="1"/>
          </p:cNvSpPr>
          <p:nvPr/>
        </p:nvSpPr>
        <p:spPr bwMode="auto">
          <a:xfrm rot="5400000">
            <a:off x="3686175" y="1381126"/>
            <a:ext cx="523875" cy="3810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pic>
        <p:nvPicPr>
          <p:cNvPr id="54275" name="Picture 4" descr="connectivity_crop"/>
          <p:cNvPicPr>
            <a:picLocks noChangeAspect="1" noChangeArrowheads="1"/>
          </p:cNvPicPr>
          <p:nvPr/>
        </p:nvPicPr>
        <p:blipFill>
          <a:blip r:embed="rId3"/>
          <a:srcRect b="45824"/>
          <a:stretch>
            <a:fillRect/>
          </a:stretch>
        </p:blipFill>
        <p:spPr bwMode="auto">
          <a:xfrm>
            <a:off x="0" y="3429000"/>
            <a:ext cx="7920038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6" name="AutoShape 5"/>
          <p:cNvSpPr>
            <a:spLocks noChangeArrowheads="1"/>
          </p:cNvSpPr>
          <p:nvPr/>
        </p:nvSpPr>
        <p:spPr bwMode="auto">
          <a:xfrm rot="10800000">
            <a:off x="1158875" y="2859088"/>
            <a:ext cx="523875" cy="381000"/>
          </a:xfrm>
          <a:prstGeom prst="triangle">
            <a:avLst>
              <a:gd name="adj" fmla="val 50000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sp>
        <p:nvSpPr>
          <p:cNvPr id="54277" name="Text Box 6"/>
          <p:cNvSpPr txBox="1">
            <a:spLocks noChangeArrowheads="1"/>
          </p:cNvSpPr>
          <p:nvPr/>
        </p:nvSpPr>
        <p:spPr bwMode="auto">
          <a:xfrm>
            <a:off x="490538" y="2935288"/>
            <a:ext cx="2765425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2100" b="1">
                <a:solidFill>
                  <a:srgbClr val="0033CC"/>
                </a:solidFill>
              </a:rPr>
              <a:t>Node    Connections</a:t>
            </a:r>
          </a:p>
        </p:txBody>
      </p:sp>
      <p:sp>
        <p:nvSpPr>
          <p:cNvPr id="54278" name="Text Box 7"/>
          <p:cNvSpPr txBox="1">
            <a:spLocks noChangeArrowheads="1"/>
          </p:cNvSpPr>
          <p:nvPr/>
        </p:nvSpPr>
        <p:spPr bwMode="auto">
          <a:xfrm>
            <a:off x="757238" y="5837238"/>
            <a:ext cx="73469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3200" b="1"/>
              <a:t>Paleoscan™</a:t>
            </a:r>
          </a:p>
          <a:p>
            <a:pPr algn="ctr" defTabSz="1089025"/>
            <a:r>
              <a:rPr lang="en-US" sz="3200" b="1">
                <a:solidFill>
                  <a:srgbClr val="FF0000"/>
                </a:solidFill>
              </a:rPr>
              <a:t>Automated</a:t>
            </a:r>
            <a:r>
              <a:rPr lang="en-US" sz="3200" b="1"/>
              <a:t> Sequence Stratigraphy ?</a:t>
            </a:r>
            <a:r>
              <a:rPr lang="en-US" sz="2100" b="1"/>
              <a:t>  </a:t>
            </a:r>
          </a:p>
        </p:txBody>
      </p:sp>
      <p:sp>
        <p:nvSpPr>
          <p:cNvPr id="54279" name="Line 8"/>
          <p:cNvSpPr>
            <a:spLocks noChangeShapeType="1"/>
          </p:cNvSpPr>
          <p:nvPr/>
        </p:nvSpPr>
        <p:spPr bwMode="auto">
          <a:xfrm>
            <a:off x="1390650" y="847725"/>
            <a:ext cx="0" cy="2011363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80" name="Rectangle 9"/>
          <p:cNvSpPr>
            <a:spLocks noChangeArrowheads="1"/>
          </p:cNvSpPr>
          <p:nvPr/>
        </p:nvSpPr>
        <p:spPr bwMode="auto">
          <a:xfrm>
            <a:off x="1114425" y="581025"/>
            <a:ext cx="523875" cy="2571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81" name="Rectangle 10"/>
          <p:cNvSpPr>
            <a:spLocks noChangeArrowheads="1"/>
          </p:cNvSpPr>
          <p:nvPr/>
        </p:nvSpPr>
        <p:spPr bwMode="auto">
          <a:xfrm>
            <a:off x="1135063" y="590550"/>
            <a:ext cx="523875" cy="2571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54282" name="Picture 11" descr="wheeler0_crop_adje"/>
          <p:cNvPicPr>
            <a:picLocks noChangeAspect="1" noChangeArrowheads="1"/>
          </p:cNvPicPr>
          <p:nvPr/>
        </p:nvPicPr>
        <p:blipFill>
          <a:blip r:embed="rId4"/>
          <a:srcRect l="50542" t="19054" r="10109" b="41321"/>
          <a:stretch>
            <a:fillRect/>
          </a:stretch>
        </p:blipFill>
        <p:spPr bwMode="auto">
          <a:xfrm>
            <a:off x="4267200" y="0"/>
            <a:ext cx="3656013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2" descr="wheeler0_crop_adje"/>
          <p:cNvPicPr>
            <a:picLocks noChangeAspect="1" noChangeArrowheads="1"/>
          </p:cNvPicPr>
          <p:nvPr/>
        </p:nvPicPr>
        <p:blipFill>
          <a:blip r:embed="rId2"/>
          <a:srcRect l="50542" t="19054" r="10109" b="41321"/>
          <a:stretch>
            <a:fillRect/>
          </a:stretch>
        </p:blipFill>
        <p:spPr bwMode="auto">
          <a:xfrm>
            <a:off x="4267200" y="0"/>
            <a:ext cx="3656013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8" name="Picture 3" descr="wheeler1_crop_adje"/>
          <p:cNvPicPr>
            <a:picLocks noChangeAspect="1" noChangeArrowheads="1"/>
          </p:cNvPicPr>
          <p:nvPr/>
        </p:nvPicPr>
        <p:blipFill>
          <a:blip r:embed="rId3"/>
          <a:srcRect l="15485" t="14325" r="13412" b="9505"/>
          <a:stretch>
            <a:fillRect/>
          </a:stretch>
        </p:blipFill>
        <p:spPr bwMode="auto">
          <a:xfrm>
            <a:off x="3175" y="0"/>
            <a:ext cx="36512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9" name="AutoShape 4"/>
          <p:cNvSpPr>
            <a:spLocks noChangeArrowheads="1"/>
          </p:cNvSpPr>
          <p:nvPr/>
        </p:nvSpPr>
        <p:spPr bwMode="auto">
          <a:xfrm rot="5400000">
            <a:off x="3686175" y="1381126"/>
            <a:ext cx="523875" cy="3810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pic>
        <p:nvPicPr>
          <p:cNvPr id="55300" name="Picture 5" descr="connectivity2_crop"/>
          <p:cNvPicPr>
            <a:picLocks noChangeAspect="1" noChangeArrowheads="1"/>
          </p:cNvPicPr>
          <p:nvPr/>
        </p:nvPicPr>
        <p:blipFill>
          <a:blip r:embed="rId4"/>
          <a:srcRect b="45824"/>
          <a:stretch>
            <a:fillRect/>
          </a:stretch>
        </p:blipFill>
        <p:spPr bwMode="auto">
          <a:xfrm>
            <a:off x="0" y="3429000"/>
            <a:ext cx="7918450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1" name="AutoShape 6"/>
          <p:cNvSpPr>
            <a:spLocks noChangeArrowheads="1"/>
          </p:cNvSpPr>
          <p:nvPr/>
        </p:nvSpPr>
        <p:spPr bwMode="auto">
          <a:xfrm>
            <a:off x="5362575" y="2859088"/>
            <a:ext cx="523875" cy="381000"/>
          </a:xfrm>
          <a:prstGeom prst="triangle">
            <a:avLst>
              <a:gd name="adj" fmla="val 50000"/>
            </a:avLst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sp>
        <p:nvSpPr>
          <p:cNvPr id="55302" name="Text Box 7"/>
          <p:cNvSpPr txBox="1">
            <a:spLocks noChangeArrowheads="1"/>
          </p:cNvSpPr>
          <p:nvPr/>
        </p:nvSpPr>
        <p:spPr bwMode="auto">
          <a:xfrm>
            <a:off x="4586288" y="2935288"/>
            <a:ext cx="3184525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2100" b="1">
                <a:solidFill>
                  <a:srgbClr val="33CCCC"/>
                </a:solidFill>
              </a:rPr>
              <a:t>Auto</a:t>
            </a:r>
            <a:r>
              <a:rPr lang="en-US" sz="2100" b="1">
                <a:solidFill>
                  <a:schemeClr val="folHlink"/>
                </a:solidFill>
              </a:rPr>
              <a:t>         </a:t>
            </a:r>
            <a:r>
              <a:rPr lang="en-US" sz="2100" b="1">
                <a:solidFill>
                  <a:srgbClr val="33CCCC"/>
                </a:solidFill>
              </a:rPr>
              <a:t>Interpretation</a:t>
            </a:r>
          </a:p>
        </p:txBody>
      </p:sp>
      <p:sp>
        <p:nvSpPr>
          <p:cNvPr id="55303" name="Text Box 8"/>
          <p:cNvSpPr txBox="1">
            <a:spLocks noChangeArrowheads="1"/>
          </p:cNvSpPr>
          <p:nvPr/>
        </p:nvSpPr>
        <p:spPr bwMode="auto">
          <a:xfrm>
            <a:off x="757238" y="5837238"/>
            <a:ext cx="73469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3200" b="1"/>
              <a:t>Paleoscan™</a:t>
            </a:r>
          </a:p>
          <a:p>
            <a:pPr algn="ctr" defTabSz="1089025"/>
            <a:r>
              <a:rPr lang="en-US" sz="3200" b="1">
                <a:solidFill>
                  <a:srgbClr val="FF0000"/>
                </a:solidFill>
              </a:rPr>
              <a:t>Automated</a:t>
            </a:r>
            <a:r>
              <a:rPr lang="en-US" sz="3200" b="1"/>
              <a:t> Sequence Stratigraphy ?</a:t>
            </a:r>
            <a:r>
              <a:rPr lang="en-US" sz="2100" b="1"/>
              <a:t>  </a:t>
            </a:r>
          </a:p>
        </p:txBody>
      </p:sp>
      <p:sp>
        <p:nvSpPr>
          <p:cNvPr id="55304" name="Line 9"/>
          <p:cNvSpPr>
            <a:spLocks noChangeShapeType="1"/>
          </p:cNvSpPr>
          <p:nvPr/>
        </p:nvSpPr>
        <p:spPr bwMode="auto">
          <a:xfrm>
            <a:off x="5619750" y="847725"/>
            <a:ext cx="0" cy="2011363"/>
          </a:xfrm>
          <a:prstGeom prst="line">
            <a:avLst/>
          </a:prstGeom>
          <a:noFill/>
          <a:ln w="57150">
            <a:solidFill>
              <a:srgbClr val="00CC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05" name="Rectangle 10"/>
          <p:cNvSpPr>
            <a:spLocks noChangeArrowheads="1"/>
          </p:cNvSpPr>
          <p:nvPr/>
        </p:nvSpPr>
        <p:spPr bwMode="auto">
          <a:xfrm>
            <a:off x="1114425" y="581025"/>
            <a:ext cx="523875" cy="2571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6" name="Rectangle 11"/>
          <p:cNvSpPr>
            <a:spLocks noChangeArrowheads="1"/>
          </p:cNvSpPr>
          <p:nvPr/>
        </p:nvSpPr>
        <p:spPr bwMode="auto">
          <a:xfrm>
            <a:off x="5356225" y="581025"/>
            <a:ext cx="523875" cy="2571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7" name="Rectangle 12"/>
          <p:cNvSpPr>
            <a:spLocks noChangeArrowheads="1"/>
          </p:cNvSpPr>
          <p:nvPr/>
        </p:nvSpPr>
        <p:spPr bwMode="auto">
          <a:xfrm>
            <a:off x="5372100" y="590550"/>
            <a:ext cx="523875" cy="2571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8" name="Rectangle 13"/>
          <p:cNvSpPr>
            <a:spLocks noChangeArrowheads="1"/>
          </p:cNvSpPr>
          <p:nvPr/>
        </p:nvSpPr>
        <p:spPr bwMode="auto">
          <a:xfrm>
            <a:off x="1135063" y="590550"/>
            <a:ext cx="523875" cy="2571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2" descr="wheeler1_crop_adje"/>
          <p:cNvPicPr>
            <a:picLocks noChangeAspect="1" noChangeArrowheads="1"/>
          </p:cNvPicPr>
          <p:nvPr/>
        </p:nvPicPr>
        <p:blipFill>
          <a:blip r:embed="rId2"/>
          <a:srcRect l="15485" t="14325" r="13412" b="9505"/>
          <a:stretch>
            <a:fillRect/>
          </a:stretch>
        </p:blipFill>
        <p:spPr bwMode="auto">
          <a:xfrm>
            <a:off x="3175" y="0"/>
            <a:ext cx="36512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2" name="Picture 3" descr="wheeler0_crop_adje"/>
          <p:cNvPicPr>
            <a:picLocks noChangeAspect="1" noChangeArrowheads="1"/>
          </p:cNvPicPr>
          <p:nvPr/>
        </p:nvPicPr>
        <p:blipFill>
          <a:blip r:embed="rId3"/>
          <a:srcRect l="50542" t="19054" r="10109" b="41321"/>
          <a:stretch>
            <a:fillRect/>
          </a:stretch>
        </p:blipFill>
        <p:spPr bwMode="auto">
          <a:xfrm>
            <a:off x="4267200" y="0"/>
            <a:ext cx="3656013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3" name="Picture 4" descr="wheeler2_crop_adj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37575" y="0"/>
            <a:ext cx="3654425" cy="269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4" name="Text Box 5"/>
          <p:cNvSpPr txBox="1">
            <a:spLocks noChangeArrowheads="1"/>
          </p:cNvSpPr>
          <p:nvPr/>
        </p:nvSpPr>
        <p:spPr bwMode="auto">
          <a:xfrm>
            <a:off x="4960938" y="2782888"/>
            <a:ext cx="22669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400" b="1"/>
              <a:t>3D </a:t>
            </a:r>
            <a:r>
              <a:rPr lang="en-US" sz="2400" b="1">
                <a:solidFill>
                  <a:srgbClr val="FF0000"/>
                </a:solidFill>
              </a:rPr>
              <a:t>RGT</a:t>
            </a:r>
            <a:r>
              <a:rPr lang="en-US" sz="2400" b="1"/>
              <a:t> Model</a:t>
            </a:r>
          </a:p>
          <a:p>
            <a:pPr algn="ctr" defTabSz="1089025"/>
            <a:r>
              <a:rPr lang="en-US" sz="1200" b="1">
                <a:solidFill>
                  <a:srgbClr val="FF0000"/>
                </a:solidFill>
              </a:rPr>
              <a:t>R</a:t>
            </a:r>
            <a:r>
              <a:rPr lang="en-US" sz="1200" b="1"/>
              <a:t>elative </a:t>
            </a:r>
            <a:r>
              <a:rPr lang="en-US" sz="1200" b="1">
                <a:solidFill>
                  <a:srgbClr val="FF0000"/>
                </a:solidFill>
              </a:rPr>
              <a:t>G</a:t>
            </a:r>
            <a:r>
              <a:rPr lang="en-US" sz="1200" b="1"/>
              <a:t>eologic </a:t>
            </a:r>
            <a:r>
              <a:rPr lang="en-US" sz="1200" b="1">
                <a:solidFill>
                  <a:srgbClr val="FF0000"/>
                </a:solidFill>
              </a:rPr>
              <a:t>T</a:t>
            </a:r>
            <a:r>
              <a:rPr lang="en-US" sz="1200" b="1"/>
              <a:t>ime</a:t>
            </a:r>
          </a:p>
        </p:txBody>
      </p:sp>
      <p:sp>
        <p:nvSpPr>
          <p:cNvPr id="56325" name="AutoShape 6"/>
          <p:cNvSpPr>
            <a:spLocks noChangeArrowheads="1"/>
          </p:cNvSpPr>
          <p:nvPr/>
        </p:nvSpPr>
        <p:spPr bwMode="auto">
          <a:xfrm rot="5400000">
            <a:off x="3686175" y="1381126"/>
            <a:ext cx="523875" cy="3810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sp>
        <p:nvSpPr>
          <p:cNvPr id="56326" name="Text Box 7"/>
          <p:cNvSpPr txBox="1">
            <a:spLocks noChangeArrowheads="1"/>
          </p:cNvSpPr>
          <p:nvPr/>
        </p:nvSpPr>
        <p:spPr bwMode="auto">
          <a:xfrm>
            <a:off x="531813" y="2782888"/>
            <a:ext cx="2557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2400" b="1"/>
              <a:t>3D Seismic Data</a:t>
            </a:r>
          </a:p>
        </p:txBody>
      </p:sp>
      <p:sp>
        <p:nvSpPr>
          <p:cNvPr id="56327" name="Text Box 8"/>
          <p:cNvSpPr txBox="1">
            <a:spLocks noChangeArrowheads="1"/>
          </p:cNvSpPr>
          <p:nvPr/>
        </p:nvSpPr>
        <p:spPr bwMode="auto">
          <a:xfrm>
            <a:off x="8537575" y="2781300"/>
            <a:ext cx="2674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400" b="1"/>
              <a:t>Wheeler Diagram</a:t>
            </a:r>
          </a:p>
        </p:txBody>
      </p:sp>
      <p:sp>
        <p:nvSpPr>
          <p:cNvPr id="56328" name="AutoShape 9"/>
          <p:cNvSpPr>
            <a:spLocks noChangeArrowheads="1"/>
          </p:cNvSpPr>
          <p:nvPr/>
        </p:nvSpPr>
        <p:spPr bwMode="auto">
          <a:xfrm rot="5400000">
            <a:off x="7980362" y="1381126"/>
            <a:ext cx="523875" cy="3810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sp>
        <p:nvSpPr>
          <p:cNvPr id="56329" name="Text Box 10"/>
          <p:cNvSpPr txBox="1">
            <a:spLocks noChangeArrowheads="1"/>
          </p:cNvSpPr>
          <p:nvPr/>
        </p:nvSpPr>
        <p:spPr bwMode="auto">
          <a:xfrm>
            <a:off x="757238" y="5837238"/>
            <a:ext cx="73469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3200" b="1"/>
              <a:t>Paleoscan™</a:t>
            </a:r>
          </a:p>
          <a:p>
            <a:pPr algn="ctr" defTabSz="1089025"/>
            <a:r>
              <a:rPr lang="en-US" sz="3200" b="1">
                <a:solidFill>
                  <a:srgbClr val="FF0000"/>
                </a:solidFill>
              </a:rPr>
              <a:t>Automated</a:t>
            </a:r>
            <a:r>
              <a:rPr lang="en-US" sz="3200" b="1"/>
              <a:t> Sequence Stratigraphy ?</a:t>
            </a:r>
            <a:r>
              <a:rPr lang="en-US" sz="2100" b="1"/>
              <a:t>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2" descr="wheeler1_crop_adje"/>
          <p:cNvPicPr>
            <a:picLocks noChangeAspect="1" noChangeArrowheads="1"/>
          </p:cNvPicPr>
          <p:nvPr/>
        </p:nvPicPr>
        <p:blipFill>
          <a:blip r:embed="rId2"/>
          <a:srcRect l="15485" t="14325" r="13412" b="9505"/>
          <a:stretch>
            <a:fillRect/>
          </a:stretch>
        </p:blipFill>
        <p:spPr bwMode="auto">
          <a:xfrm>
            <a:off x="3175" y="0"/>
            <a:ext cx="36512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6" name="Picture 3" descr="wheeler0_crop_adje"/>
          <p:cNvPicPr>
            <a:picLocks noChangeAspect="1" noChangeArrowheads="1"/>
          </p:cNvPicPr>
          <p:nvPr/>
        </p:nvPicPr>
        <p:blipFill>
          <a:blip r:embed="rId3"/>
          <a:srcRect l="50542" t="19054" r="10109" b="41321"/>
          <a:stretch>
            <a:fillRect/>
          </a:stretch>
        </p:blipFill>
        <p:spPr bwMode="auto">
          <a:xfrm>
            <a:off x="4267200" y="0"/>
            <a:ext cx="3656013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Picture 4" descr="wheeler3_crop_adj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37575" y="0"/>
            <a:ext cx="3654425" cy="269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8" name="Text Box 5"/>
          <p:cNvSpPr txBox="1">
            <a:spLocks noChangeArrowheads="1"/>
          </p:cNvSpPr>
          <p:nvPr/>
        </p:nvSpPr>
        <p:spPr bwMode="auto">
          <a:xfrm>
            <a:off x="531813" y="2782888"/>
            <a:ext cx="2557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2400" b="1"/>
              <a:t>3D Seismic Data</a:t>
            </a:r>
          </a:p>
        </p:txBody>
      </p:sp>
      <p:sp>
        <p:nvSpPr>
          <p:cNvPr id="57349" name="Text Box 6"/>
          <p:cNvSpPr txBox="1">
            <a:spLocks noChangeArrowheads="1"/>
          </p:cNvSpPr>
          <p:nvPr/>
        </p:nvSpPr>
        <p:spPr bwMode="auto">
          <a:xfrm>
            <a:off x="4960938" y="2782888"/>
            <a:ext cx="22669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400" b="1"/>
              <a:t>3D </a:t>
            </a:r>
            <a:r>
              <a:rPr lang="en-US" sz="2400" b="1">
                <a:solidFill>
                  <a:srgbClr val="FF0000"/>
                </a:solidFill>
              </a:rPr>
              <a:t>RGT</a:t>
            </a:r>
            <a:r>
              <a:rPr lang="en-US" sz="2400" b="1"/>
              <a:t> Model</a:t>
            </a:r>
          </a:p>
          <a:p>
            <a:pPr algn="ctr" defTabSz="1089025"/>
            <a:r>
              <a:rPr lang="en-US" sz="1200" b="1">
                <a:solidFill>
                  <a:srgbClr val="FF0000"/>
                </a:solidFill>
              </a:rPr>
              <a:t>R</a:t>
            </a:r>
            <a:r>
              <a:rPr lang="en-US" sz="1200" b="1"/>
              <a:t>elative </a:t>
            </a:r>
            <a:r>
              <a:rPr lang="en-US" sz="1200" b="1">
                <a:solidFill>
                  <a:srgbClr val="FF0000"/>
                </a:solidFill>
              </a:rPr>
              <a:t>G</a:t>
            </a:r>
            <a:r>
              <a:rPr lang="en-US" sz="1200" b="1"/>
              <a:t>eologic </a:t>
            </a:r>
            <a:r>
              <a:rPr lang="en-US" sz="1200" b="1">
                <a:solidFill>
                  <a:srgbClr val="FF0000"/>
                </a:solidFill>
              </a:rPr>
              <a:t>T</a:t>
            </a:r>
            <a:r>
              <a:rPr lang="en-US" sz="1200" b="1"/>
              <a:t>ime</a:t>
            </a:r>
          </a:p>
        </p:txBody>
      </p:sp>
      <p:sp>
        <p:nvSpPr>
          <p:cNvPr id="57350" name="Text Box 7"/>
          <p:cNvSpPr txBox="1">
            <a:spLocks noChangeArrowheads="1"/>
          </p:cNvSpPr>
          <p:nvPr/>
        </p:nvSpPr>
        <p:spPr bwMode="auto">
          <a:xfrm>
            <a:off x="8537575" y="2781300"/>
            <a:ext cx="2674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400" b="1"/>
              <a:t>Wheeler Diagram</a:t>
            </a:r>
          </a:p>
        </p:txBody>
      </p:sp>
      <p:sp>
        <p:nvSpPr>
          <p:cNvPr id="57351" name="AutoShape 8"/>
          <p:cNvSpPr>
            <a:spLocks noChangeArrowheads="1"/>
          </p:cNvSpPr>
          <p:nvPr/>
        </p:nvSpPr>
        <p:spPr bwMode="auto">
          <a:xfrm rot="5400000">
            <a:off x="7980362" y="1381126"/>
            <a:ext cx="523875" cy="3810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sp>
        <p:nvSpPr>
          <p:cNvPr id="57352" name="AutoShape 9"/>
          <p:cNvSpPr>
            <a:spLocks noChangeArrowheads="1"/>
          </p:cNvSpPr>
          <p:nvPr/>
        </p:nvSpPr>
        <p:spPr bwMode="auto">
          <a:xfrm rot="5400000">
            <a:off x="3686175" y="1381126"/>
            <a:ext cx="523875" cy="3810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sp>
        <p:nvSpPr>
          <p:cNvPr id="57353" name="Text Box 10"/>
          <p:cNvSpPr txBox="1">
            <a:spLocks noChangeArrowheads="1"/>
          </p:cNvSpPr>
          <p:nvPr/>
        </p:nvSpPr>
        <p:spPr bwMode="auto">
          <a:xfrm>
            <a:off x="757238" y="5837238"/>
            <a:ext cx="73469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3200" b="1"/>
              <a:t>Paleoscan™</a:t>
            </a:r>
          </a:p>
          <a:p>
            <a:pPr algn="ctr" defTabSz="1089025"/>
            <a:r>
              <a:rPr lang="en-US" sz="3200" b="1">
                <a:solidFill>
                  <a:srgbClr val="FF0000"/>
                </a:solidFill>
              </a:rPr>
              <a:t>Automated</a:t>
            </a:r>
            <a:r>
              <a:rPr lang="en-US" sz="3200" b="1"/>
              <a:t> Sequence Stratigraphy ?</a:t>
            </a:r>
            <a:r>
              <a:rPr lang="en-US" sz="2100" b="1"/>
              <a:t>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2" descr="wheeler1_crop_adje"/>
          <p:cNvPicPr>
            <a:picLocks noChangeAspect="1" noChangeArrowheads="1"/>
          </p:cNvPicPr>
          <p:nvPr/>
        </p:nvPicPr>
        <p:blipFill>
          <a:blip r:embed="rId2"/>
          <a:srcRect l="15485" t="14325" r="13412" b="9505"/>
          <a:stretch>
            <a:fillRect/>
          </a:stretch>
        </p:blipFill>
        <p:spPr bwMode="auto">
          <a:xfrm>
            <a:off x="3175" y="0"/>
            <a:ext cx="36512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0" name="Picture 3" descr="wheeler0_crop_adje"/>
          <p:cNvPicPr>
            <a:picLocks noChangeAspect="1" noChangeArrowheads="1"/>
          </p:cNvPicPr>
          <p:nvPr/>
        </p:nvPicPr>
        <p:blipFill>
          <a:blip r:embed="rId3"/>
          <a:srcRect l="50542" t="19054" r="10109" b="41321"/>
          <a:stretch>
            <a:fillRect/>
          </a:stretch>
        </p:blipFill>
        <p:spPr bwMode="auto">
          <a:xfrm>
            <a:off x="4267200" y="0"/>
            <a:ext cx="3656013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Picture 4" descr="wheeler3_crop_adj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37575" y="0"/>
            <a:ext cx="3654425" cy="269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2" name="Picture 5" descr="wheeler4_crop_adj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37575" y="3429000"/>
            <a:ext cx="3654425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3" name="Text Box 6"/>
          <p:cNvSpPr txBox="1">
            <a:spLocks noChangeArrowheads="1"/>
          </p:cNvSpPr>
          <p:nvPr/>
        </p:nvSpPr>
        <p:spPr bwMode="auto">
          <a:xfrm>
            <a:off x="531813" y="2782888"/>
            <a:ext cx="2557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2400" b="1"/>
              <a:t>3D Seismic Data</a:t>
            </a:r>
          </a:p>
        </p:txBody>
      </p:sp>
      <p:sp>
        <p:nvSpPr>
          <p:cNvPr id="58374" name="Text Box 7"/>
          <p:cNvSpPr txBox="1">
            <a:spLocks noChangeArrowheads="1"/>
          </p:cNvSpPr>
          <p:nvPr/>
        </p:nvSpPr>
        <p:spPr bwMode="auto">
          <a:xfrm>
            <a:off x="4960938" y="2782888"/>
            <a:ext cx="22669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400" b="1"/>
              <a:t>3D </a:t>
            </a:r>
            <a:r>
              <a:rPr lang="en-US" sz="2400" b="1">
                <a:solidFill>
                  <a:srgbClr val="FF0000"/>
                </a:solidFill>
              </a:rPr>
              <a:t>RGT</a:t>
            </a:r>
            <a:r>
              <a:rPr lang="en-US" sz="2400" b="1"/>
              <a:t> Model</a:t>
            </a:r>
          </a:p>
          <a:p>
            <a:pPr algn="ctr" defTabSz="1089025"/>
            <a:r>
              <a:rPr lang="en-US" sz="1200" b="1">
                <a:solidFill>
                  <a:srgbClr val="FF0000"/>
                </a:solidFill>
              </a:rPr>
              <a:t>R</a:t>
            </a:r>
            <a:r>
              <a:rPr lang="en-US" sz="1200" b="1"/>
              <a:t>elative </a:t>
            </a:r>
            <a:r>
              <a:rPr lang="en-US" sz="1200" b="1">
                <a:solidFill>
                  <a:srgbClr val="FF0000"/>
                </a:solidFill>
              </a:rPr>
              <a:t>G</a:t>
            </a:r>
            <a:r>
              <a:rPr lang="en-US" sz="1200" b="1"/>
              <a:t>eologic </a:t>
            </a:r>
            <a:r>
              <a:rPr lang="en-US" sz="1200" b="1">
                <a:solidFill>
                  <a:srgbClr val="FF0000"/>
                </a:solidFill>
              </a:rPr>
              <a:t>T</a:t>
            </a:r>
            <a:r>
              <a:rPr lang="en-US" sz="1200" b="1"/>
              <a:t>ime</a:t>
            </a:r>
          </a:p>
        </p:txBody>
      </p:sp>
      <p:sp>
        <p:nvSpPr>
          <p:cNvPr id="58375" name="Text Box 8"/>
          <p:cNvSpPr txBox="1">
            <a:spLocks noChangeArrowheads="1"/>
          </p:cNvSpPr>
          <p:nvPr/>
        </p:nvSpPr>
        <p:spPr bwMode="auto">
          <a:xfrm>
            <a:off x="8537575" y="2781300"/>
            <a:ext cx="2674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400" b="1"/>
              <a:t>Wheeler Diagram</a:t>
            </a:r>
          </a:p>
        </p:txBody>
      </p:sp>
      <p:sp>
        <p:nvSpPr>
          <p:cNvPr id="58376" name="AutoShape 9"/>
          <p:cNvSpPr>
            <a:spLocks noChangeArrowheads="1"/>
          </p:cNvSpPr>
          <p:nvPr/>
        </p:nvSpPr>
        <p:spPr bwMode="auto">
          <a:xfrm rot="5400000">
            <a:off x="7980362" y="1381126"/>
            <a:ext cx="523875" cy="3810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sp>
        <p:nvSpPr>
          <p:cNvPr id="58377" name="AutoShape 10"/>
          <p:cNvSpPr>
            <a:spLocks noChangeArrowheads="1"/>
          </p:cNvSpPr>
          <p:nvPr/>
        </p:nvSpPr>
        <p:spPr bwMode="auto">
          <a:xfrm rot="5400000">
            <a:off x="3686175" y="1381126"/>
            <a:ext cx="523875" cy="3810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sp>
        <p:nvSpPr>
          <p:cNvPr id="58378" name="AutoShape 11"/>
          <p:cNvSpPr>
            <a:spLocks noChangeArrowheads="1"/>
          </p:cNvSpPr>
          <p:nvPr/>
        </p:nvSpPr>
        <p:spPr bwMode="auto">
          <a:xfrm rot="10800000">
            <a:off x="11347450" y="3079750"/>
            <a:ext cx="523875" cy="1603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sp>
        <p:nvSpPr>
          <p:cNvPr id="58379" name="AutoShape 12"/>
          <p:cNvSpPr>
            <a:spLocks noChangeArrowheads="1"/>
          </p:cNvSpPr>
          <p:nvPr/>
        </p:nvSpPr>
        <p:spPr bwMode="auto">
          <a:xfrm>
            <a:off x="11347450" y="2838450"/>
            <a:ext cx="523875" cy="1603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sp>
        <p:nvSpPr>
          <p:cNvPr id="58380" name="Text Box 13"/>
          <p:cNvSpPr txBox="1">
            <a:spLocks noChangeArrowheads="1"/>
          </p:cNvSpPr>
          <p:nvPr/>
        </p:nvSpPr>
        <p:spPr bwMode="auto">
          <a:xfrm>
            <a:off x="757238" y="5837238"/>
            <a:ext cx="73469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3200" b="1"/>
              <a:t>Paleoscan™</a:t>
            </a:r>
          </a:p>
          <a:p>
            <a:pPr algn="ctr" defTabSz="1089025"/>
            <a:r>
              <a:rPr lang="en-US" sz="3200" b="1">
                <a:solidFill>
                  <a:srgbClr val="FF0000"/>
                </a:solidFill>
              </a:rPr>
              <a:t>Automated</a:t>
            </a:r>
            <a:r>
              <a:rPr lang="en-US" sz="3200" b="1"/>
              <a:t> Sequence Stratigraphy ?</a:t>
            </a:r>
            <a:r>
              <a:rPr lang="en-US" sz="2100" b="1"/>
              <a:t>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2" descr="wheeler1_crop_adje"/>
          <p:cNvPicPr>
            <a:picLocks noChangeAspect="1" noChangeArrowheads="1"/>
          </p:cNvPicPr>
          <p:nvPr/>
        </p:nvPicPr>
        <p:blipFill>
          <a:blip r:embed="rId2"/>
          <a:srcRect l="15485" t="14325" r="13412" b="9505"/>
          <a:stretch>
            <a:fillRect/>
          </a:stretch>
        </p:blipFill>
        <p:spPr bwMode="auto">
          <a:xfrm>
            <a:off x="3175" y="0"/>
            <a:ext cx="36512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4" name="Picture 3" descr="wheeler0_crop_adje"/>
          <p:cNvPicPr>
            <a:picLocks noChangeAspect="1" noChangeArrowheads="1"/>
          </p:cNvPicPr>
          <p:nvPr/>
        </p:nvPicPr>
        <p:blipFill>
          <a:blip r:embed="rId3"/>
          <a:srcRect l="50542" t="19054" r="10109" b="41321"/>
          <a:stretch>
            <a:fillRect/>
          </a:stretch>
        </p:blipFill>
        <p:spPr bwMode="auto">
          <a:xfrm>
            <a:off x="4267200" y="0"/>
            <a:ext cx="3656013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5" name="Picture 4" descr="wheeler2_crop_adj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37575" y="0"/>
            <a:ext cx="3654425" cy="269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6" name="Text Box 5"/>
          <p:cNvSpPr txBox="1">
            <a:spLocks noChangeArrowheads="1"/>
          </p:cNvSpPr>
          <p:nvPr/>
        </p:nvSpPr>
        <p:spPr bwMode="auto">
          <a:xfrm>
            <a:off x="4960938" y="2782888"/>
            <a:ext cx="22669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400" b="1"/>
              <a:t>3D </a:t>
            </a:r>
            <a:r>
              <a:rPr lang="en-US" sz="2400" b="1">
                <a:solidFill>
                  <a:srgbClr val="FF0000"/>
                </a:solidFill>
              </a:rPr>
              <a:t>RGT</a:t>
            </a:r>
            <a:r>
              <a:rPr lang="en-US" sz="2400" b="1"/>
              <a:t> Model</a:t>
            </a:r>
          </a:p>
          <a:p>
            <a:pPr algn="ctr" defTabSz="1089025"/>
            <a:r>
              <a:rPr lang="en-US" sz="1200" b="1">
                <a:solidFill>
                  <a:srgbClr val="FF0000"/>
                </a:solidFill>
              </a:rPr>
              <a:t>R</a:t>
            </a:r>
            <a:r>
              <a:rPr lang="en-US" sz="1200" b="1"/>
              <a:t>elative </a:t>
            </a:r>
            <a:r>
              <a:rPr lang="en-US" sz="1200" b="1">
                <a:solidFill>
                  <a:srgbClr val="FF0000"/>
                </a:solidFill>
              </a:rPr>
              <a:t>G</a:t>
            </a:r>
            <a:r>
              <a:rPr lang="en-US" sz="1200" b="1"/>
              <a:t>eologic </a:t>
            </a:r>
            <a:r>
              <a:rPr lang="en-US" sz="1200" b="1">
                <a:solidFill>
                  <a:srgbClr val="FF0000"/>
                </a:solidFill>
              </a:rPr>
              <a:t>T</a:t>
            </a:r>
            <a:r>
              <a:rPr lang="en-US" sz="1200" b="1"/>
              <a:t>ime</a:t>
            </a:r>
          </a:p>
        </p:txBody>
      </p:sp>
      <p:sp>
        <p:nvSpPr>
          <p:cNvPr id="59397" name="AutoShape 6"/>
          <p:cNvSpPr>
            <a:spLocks noChangeArrowheads="1"/>
          </p:cNvSpPr>
          <p:nvPr/>
        </p:nvSpPr>
        <p:spPr bwMode="auto">
          <a:xfrm rot="5400000">
            <a:off x="3686175" y="1381126"/>
            <a:ext cx="523875" cy="3810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sp>
        <p:nvSpPr>
          <p:cNvPr id="59398" name="Text Box 7"/>
          <p:cNvSpPr txBox="1">
            <a:spLocks noChangeArrowheads="1"/>
          </p:cNvSpPr>
          <p:nvPr/>
        </p:nvSpPr>
        <p:spPr bwMode="auto">
          <a:xfrm>
            <a:off x="531813" y="2782888"/>
            <a:ext cx="2557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2400" b="1"/>
              <a:t>3D Seismic Data</a:t>
            </a:r>
          </a:p>
        </p:txBody>
      </p:sp>
      <p:sp>
        <p:nvSpPr>
          <p:cNvPr id="59399" name="Text Box 8"/>
          <p:cNvSpPr txBox="1">
            <a:spLocks noChangeArrowheads="1"/>
          </p:cNvSpPr>
          <p:nvPr/>
        </p:nvSpPr>
        <p:spPr bwMode="auto">
          <a:xfrm>
            <a:off x="8537575" y="2781300"/>
            <a:ext cx="2674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400" b="1"/>
              <a:t>Wheeler Diagram</a:t>
            </a:r>
          </a:p>
        </p:txBody>
      </p:sp>
      <p:sp>
        <p:nvSpPr>
          <p:cNvPr id="59400" name="AutoShape 9"/>
          <p:cNvSpPr>
            <a:spLocks noChangeArrowheads="1"/>
          </p:cNvSpPr>
          <p:nvPr/>
        </p:nvSpPr>
        <p:spPr bwMode="auto">
          <a:xfrm rot="5400000">
            <a:off x="7980362" y="1381126"/>
            <a:ext cx="523875" cy="3810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pic>
        <p:nvPicPr>
          <p:cNvPr id="59401" name="Picture 10" descr="wheeler5_crop_adj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37575" y="3429000"/>
            <a:ext cx="3654425" cy="269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402" name="Text Box 11"/>
          <p:cNvSpPr txBox="1">
            <a:spLocks noChangeArrowheads="1"/>
          </p:cNvSpPr>
          <p:nvPr/>
        </p:nvSpPr>
        <p:spPr bwMode="auto">
          <a:xfrm>
            <a:off x="8537575" y="6246813"/>
            <a:ext cx="179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400" b="1"/>
              <a:t>Sequences</a:t>
            </a:r>
          </a:p>
        </p:txBody>
      </p:sp>
      <p:sp>
        <p:nvSpPr>
          <p:cNvPr id="59403" name="AutoShape 12"/>
          <p:cNvSpPr>
            <a:spLocks noChangeArrowheads="1"/>
          </p:cNvSpPr>
          <p:nvPr/>
        </p:nvSpPr>
        <p:spPr bwMode="auto">
          <a:xfrm rot="10800000">
            <a:off x="11347450" y="3079750"/>
            <a:ext cx="523875" cy="1603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sp>
        <p:nvSpPr>
          <p:cNvPr id="59404" name="AutoShape 13"/>
          <p:cNvSpPr>
            <a:spLocks noChangeArrowheads="1"/>
          </p:cNvSpPr>
          <p:nvPr/>
        </p:nvSpPr>
        <p:spPr bwMode="auto">
          <a:xfrm>
            <a:off x="11347450" y="2838450"/>
            <a:ext cx="523875" cy="1603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sp>
        <p:nvSpPr>
          <p:cNvPr id="59405" name="Text Box 14"/>
          <p:cNvSpPr txBox="1">
            <a:spLocks noChangeArrowheads="1"/>
          </p:cNvSpPr>
          <p:nvPr/>
        </p:nvSpPr>
        <p:spPr bwMode="auto">
          <a:xfrm>
            <a:off x="757238" y="5837238"/>
            <a:ext cx="73469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3200" b="1"/>
              <a:t>Paleoscan™</a:t>
            </a:r>
          </a:p>
          <a:p>
            <a:pPr algn="ctr" defTabSz="1089025"/>
            <a:r>
              <a:rPr lang="en-US" sz="3200" b="1">
                <a:solidFill>
                  <a:srgbClr val="FF0000"/>
                </a:solidFill>
              </a:rPr>
              <a:t>Automated</a:t>
            </a:r>
            <a:r>
              <a:rPr lang="en-US" sz="3200" b="1"/>
              <a:t> Sequence Stratigraphy ?</a:t>
            </a:r>
            <a:r>
              <a:rPr lang="en-US" sz="2100" b="1"/>
              <a:t>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3"/>
          <p:cNvSpPr txBox="1">
            <a:spLocks noChangeArrowheads="1"/>
          </p:cNvSpPr>
          <p:nvPr/>
        </p:nvSpPr>
        <p:spPr bwMode="auto">
          <a:xfrm>
            <a:off x="334963" y="1089025"/>
            <a:ext cx="6029325" cy="450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en-US" sz="2400">
                <a:latin typeface="Helvetica" pitchFamily="34" charset="0"/>
                <a:ea typeface="ＭＳ Ｐゴシック" pitchFamily="34" charset="-128"/>
              </a:rPr>
              <a:t>Vail et al (1977)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en-US" altLang="ja-JP" sz="3200">
              <a:latin typeface="Helvetica" pitchFamily="34" charset="0"/>
              <a:ea typeface="ＭＳ Ｐゴシック" pitchFamily="34" charset="-128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ja-JP" altLang="en-US" sz="3200">
                <a:latin typeface="Helvetica" pitchFamily="34" charset="0"/>
                <a:ea typeface="ＭＳ Ｐゴシック" pitchFamily="34" charset="-128"/>
              </a:rPr>
              <a:t>“</a:t>
            </a:r>
            <a:r>
              <a:rPr lang="en-US" sz="3200" i="1">
                <a:latin typeface="Helvetica" pitchFamily="34" charset="0"/>
                <a:ea typeface="ＭＳ Ｐゴシック" pitchFamily="34" charset="-128"/>
              </a:rPr>
              <a:t>stratigraphic unit composed of a relatively conformable succession of genetically related strata bounded at its top and base by </a:t>
            </a:r>
            <a:r>
              <a:rPr lang="en-US" sz="3200" b="1" i="1">
                <a:latin typeface="Helvetica" pitchFamily="34" charset="0"/>
                <a:ea typeface="ＭＳ Ｐゴシック" pitchFamily="34" charset="-128"/>
              </a:rPr>
              <a:t>unconformities</a:t>
            </a:r>
            <a:r>
              <a:rPr lang="en-US" sz="3200" i="1">
                <a:latin typeface="Helvetica" pitchFamily="34" charset="0"/>
                <a:ea typeface="ＭＳ Ｐゴシック" pitchFamily="34" charset="-128"/>
              </a:rPr>
              <a:t> or correlative conformities</a:t>
            </a:r>
            <a:r>
              <a:rPr lang="ja-JP" altLang="en-US" sz="3200">
                <a:latin typeface="Helvetica" pitchFamily="34" charset="0"/>
                <a:ea typeface="ＭＳ Ｐゴシック" pitchFamily="34" charset="-128"/>
              </a:rPr>
              <a:t>”</a:t>
            </a:r>
            <a:endParaRPr lang="en-US" altLang="ja-JP" sz="3200">
              <a:latin typeface="Helvetica" pitchFamily="34" charset="0"/>
              <a:ea typeface="ＭＳ Ｐゴシック" pitchFamily="34" charset="-128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en-US" altLang="ja-JP" sz="3200" i="1">
              <a:latin typeface="Helvetica" pitchFamily="34" charset="0"/>
              <a:ea typeface="ＭＳ Ｐゴシック" pitchFamily="34" charset="-128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en-US" sz="3200">
              <a:latin typeface="Helvetica" pitchFamily="34" charset="0"/>
              <a:ea typeface="ＭＳ Ｐゴシック" pitchFamily="34" charset="-128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en-US" sz="3200">
              <a:latin typeface="Helvetica" pitchFamily="34" charset="0"/>
              <a:ea typeface="ＭＳ Ｐゴシック" pitchFamily="34" charset="-128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66713" y="20638"/>
            <a:ext cx="10520362" cy="923925"/>
          </a:xfrm>
          <a:prstGeom prst="rect">
            <a:avLst/>
          </a:prstGeom>
        </p:spPr>
        <p:txBody>
          <a:bodyPr lIns="121920" tIns="60960" rIns="121920" bIns="6096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3733" b="1" dirty="0">
                <a:latin typeface="+mn-lt"/>
              </a:rPr>
              <a:t>The beginning of sequence stratigraphy</a:t>
            </a:r>
          </a:p>
        </p:txBody>
      </p:sp>
      <p:pic>
        <p:nvPicPr>
          <p:cNvPr id="29699" name="Picture 1" descr="QAb7274c"/>
          <p:cNvPicPr>
            <a:picLocks noChangeAspect="1" noChangeArrowheads="1"/>
          </p:cNvPicPr>
          <p:nvPr/>
        </p:nvPicPr>
        <p:blipFill>
          <a:blip r:embed="rId2"/>
          <a:srcRect l="9920" t="46236" r="9866" b="23111"/>
          <a:stretch>
            <a:fillRect/>
          </a:stretch>
        </p:blipFill>
        <p:spPr bwMode="auto">
          <a:xfrm>
            <a:off x="6430963" y="1595438"/>
            <a:ext cx="5426075" cy="314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700" name="Group 2"/>
          <p:cNvGrpSpPr>
            <a:grpSpLocks/>
          </p:cNvGrpSpPr>
          <p:nvPr/>
        </p:nvGrpSpPr>
        <p:grpSpPr bwMode="auto">
          <a:xfrm>
            <a:off x="10290175" y="165100"/>
            <a:ext cx="1817688" cy="893763"/>
            <a:chOff x="7717564" y="123695"/>
            <a:chExt cx="1363532" cy="669860"/>
          </a:xfrm>
        </p:grpSpPr>
        <p:pic>
          <p:nvPicPr>
            <p:cNvPr id="29701" name="Picture 4" descr="2009 CSL-logo.tiff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800977" y="123695"/>
              <a:ext cx="1019175" cy="524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5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7717564" y="600807"/>
              <a:ext cx="1363532" cy="1927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67" dirty="0">
                  <a:latin typeface="+mn-lt"/>
                  <a:cs typeface="+mn-cs"/>
                </a:rPr>
                <a:t>Eberli &amp; </a:t>
              </a:r>
              <a:r>
                <a:rPr lang="en-US" sz="1067" dirty="0" err="1">
                  <a:latin typeface="+mn-lt"/>
                  <a:cs typeface="+mn-cs"/>
                </a:rPr>
                <a:t>Grasmueck</a:t>
              </a:r>
              <a:r>
                <a:rPr lang="en-US" sz="1067" dirty="0">
                  <a:latin typeface="+mn-lt"/>
                  <a:cs typeface="+mn-cs"/>
                </a:rPr>
                <a:t> 2025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2" descr="wheeler1_crop_adje"/>
          <p:cNvPicPr>
            <a:picLocks noChangeAspect="1" noChangeArrowheads="1"/>
          </p:cNvPicPr>
          <p:nvPr/>
        </p:nvPicPr>
        <p:blipFill>
          <a:blip r:embed="rId2"/>
          <a:srcRect l="15485" t="14325" r="13412" b="9505"/>
          <a:stretch>
            <a:fillRect/>
          </a:stretch>
        </p:blipFill>
        <p:spPr bwMode="auto">
          <a:xfrm>
            <a:off x="3175" y="0"/>
            <a:ext cx="36512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8" name="Picture 3" descr="wheeler0_crop_adje"/>
          <p:cNvPicPr>
            <a:picLocks noChangeAspect="1" noChangeArrowheads="1"/>
          </p:cNvPicPr>
          <p:nvPr/>
        </p:nvPicPr>
        <p:blipFill>
          <a:blip r:embed="rId3"/>
          <a:srcRect l="50542" t="19054" r="10109" b="41321"/>
          <a:stretch>
            <a:fillRect/>
          </a:stretch>
        </p:blipFill>
        <p:spPr bwMode="auto">
          <a:xfrm>
            <a:off x="4267200" y="0"/>
            <a:ext cx="3656013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9" name="Picture 4" descr="wheeler2_crop_adj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37575" y="0"/>
            <a:ext cx="3654425" cy="269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0" name="Text Box 5"/>
          <p:cNvSpPr txBox="1">
            <a:spLocks noChangeArrowheads="1"/>
          </p:cNvSpPr>
          <p:nvPr/>
        </p:nvSpPr>
        <p:spPr bwMode="auto">
          <a:xfrm>
            <a:off x="4960938" y="2782888"/>
            <a:ext cx="22669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400" b="1"/>
              <a:t>3D </a:t>
            </a:r>
            <a:r>
              <a:rPr lang="en-US" sz="2400" b="1">
                <a:solidFill>
                  <a:srgbClr val="FF0000"/>
                </a:solidFill>
              </a:rPr>
              <a:t>RGT</a:t>
            </a:r>
            <a:r>
              <a:rPr lang="en-US" sz="2400" b="1"/>
              <a:t> Model</a:t>
            </a:r>
          </a:p>
          <a:p>
            <a:pPr algn="ctr" defTabSz="1089025"/>
            <a:r>
              <a:rPr lang="en-US" sz="1200" b="1">
                <a:solidFill>
                  <a:srgbClr val="FF0000"/>
                </a:solidFill>
              </a:rPr>
              <a:t>R</a:t>
            </a:r>
            <a:r>
              <a:rPr lang="en-US" sz="1200" b="1"/>
              <a:t>elative </a:t>
            </a:r>
            <a:r>
              <a:rPr lang="en-US" sz="1200" b="1">
                <a:solidFill>
                  <a:srgbClr val="FF0000"/>
                </a:solidFill>
              </a:rPr>
              <a:t>G</a:t>
            </a:r>
            <a:r>
              <a:rPr lang="en-US" sz="1200" b="1"/>
              <a:t>eologic </a:t>
            </a:r>
            <a:r>
              <a:rPr lang="en-US" sz="1200" b="1">
                <a:solidFill>
                  <a:srgbClr val="FF0000"/>
                </a:solidFill>
              </a:rPr>
              <a:t>T</a:t>
            </a:r>
            <a:r>
              <a:rPr lang="en-US" sz="1200" b="1"/>
              <a:t>ime</a:t>
            </a:r>
          </a:p>
        </p:txBody>
      </p:sp>
      <p:sp>
        <p:nvSpPr>
          <p:cNvPr id="60421" name="AutoShape 6"/>
          <p:cNvSpPr>
            <a:spLocks noChangeArrowheads="1"/>
          </p:cNvSpPr>
          <p:nvPr/>
        </p:nvSpPr>
        <p:spPr bwMode="auto">
          <a:xfrm rot="5400000">
            <a:off x="3686175" y="1381126"/>
            <a:ext cx="523875" cy="3810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sp>
        <p:nvSpPr>
          <p:cNvPr id="60422" name="Text Box 7"/>
          <p:cNvSpPr txBox="1">
            <a:spLocks noChangeArrowheads="1"/>
          </p:cNvSpPr>
          <p:nvPr/>
        </p:nvSpPr>
        <p:spPr bwMode="auto">
          <a:xfrm>
            <a:off x="531813" y="2782888"/>
            <a:ext cx="2557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2400" b="1"/>
              <a:t>3D Seismic Data</a:t>
            </a:r>
          </a:p>
        </p:txBody>
      </p:sp>
      <p:sp>
        <p:nvSpPr>
          <p:cNvPr id="60423" name="Text Box 8"/>
          <p:cNvSpPr txBox="1">
            <a:spLocks noChangeArrowheads="1"/>
          </p:cNvSpPr>
          <p:nvPr/>
        </p:nvSpPr>
        <p:spPr bwMode="auto">
          <a:xfrm>
            <a:off x="8537575" y="2781300"/>
            <a:ext cx="2674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400" b="1"/>
              <a:t>Wheeler Diagram</a:t>
            </a:r>
          </a:p>
        </p:txBody>
      </p:sp>
      <p:sp>
        <p:nvSpPr>
          <p:cNvPr id="60424" name="AutoShape 9"/>
          <p:cNvSpPr>
            <a:spLocks noChangeArrowheads="1"/>
          </p:cNvSpPr>
          <p:nvPr/>
        </p:nvSpPr>
        <p:spPr bwMode="auto">
          <a:xfrm rot="5400000">
            <a:off x="7980362" y="1381126"/>
            <a:ext cx="523875" cy="3810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pic>
        <p:nvPicPr>
          <p:cNvPr id="60425" name="Picture 10" descr="wheeler5_crop_adj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37575" y="3429000"/>
            <a:ext cx="3654425" cy="269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6" name="Text Box 11"/>
          <p:cNvSpPr txBox="1">
            <a:spLocks noChangeArrowheads="1"/>
          </p:cNvSpPr>
          <p:nvPr/>
        </p:nvSpPr>
        <p:spPr bwMode="auto">
          <a:xfrm>
            <a:off x="8537575" y="6246813"/>
            <a:ext cx="179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400" b="1"/>
              <a:t>Sequences</a:t>
            </a:r>
          </a:p>
        </p:txBody>
      </p:sp>
      <p:sp>
        <p:nvSpPr>
          <p:cNvPr id="60427" name="AutoShape 12"/>
          <p:cNvSpPr>
            <a:spLocks noChangeArrowheads="1"/>
          </p:cNvSpPr>
          <p:nvPr/>
        </p:nvSpPr>
        <p:spPr bwMode="auto">
          <a:xfrm rot="10800000">
            <a:off x="11347450" y="3079750"/>
            <a:ext cx="523875" cy="1603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sp>
        <p:nvSpPr>
          <p:cNvPr id="60428" name="AutoShape 13"/>
          <p:cNvSpPr>
            <a:spLocks noChangeArrowheads="1"/>
          </p:cNvSpPr>
          <p:nvPr/>
        </p:nvSpPr>
        <p:spPr bwMode="auto">
          <a:xfrm>
            <a:off x="11347450" y="2838450"/>
            <a:ext cx="523875" cy="1603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sp>
        <p:nvSpPr>
          <p:cNvPr id="60429" name="Line 14"/>
          <p:cNvSpPr>
            <a:spLocks noChangeShapeType="1"/>
          </p:cNvSpPr>
          <p:nvPr/>
        </p:nvSpPr>
        <p:spPr bwMode="auto">
          <a:xfrm flipH="1">
            <a:off x="8537575" y="1066800"/>
            <a:ext cx="3654425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0430" name="Freeform 15"/>
          <p:cNvSpPr>
            <a:spLocks/>
          </p:cNvSpPr>
          <p:nvPr/>
        </p:nvSpPr>
        <p:spPr bwMode="auto">
          <a:xfrm>
            <a:off x="8570913" y="4052888"/>
            <a:ext cx="3603625" cy="974725"/>
          </a:xfrm>
          <a:custGeom>
            <a:avLst/>
            <a:gdLst>
              <a:gd name="T0" fmla="*/ 0 w 2270"/>
              <a:gd name="T1" fmla="*/ 0 h 614"/>
              <a:gd name="T2" fmla="*/ 165 w 2270"/>
              <a:gd name="T3" fmla="*/ 9 h 614"/>
              <a:gd name="T4" fmla="*/ 384 w 2270"/>
              <a:gd name="T5" fmla="*/ 45 h 614"/>
              <a:gd name="T6" fmla="*/ 670 w 2270"/>
              <a:gd name="T7" fmla="*/ 158 h 614"/>
              <a:gd name="T8" fmla="*/ 970 w 2270"/>
              <a:gd name="T9" fmla="*/ 214 h 614"/>
              <a:gd name="T10" fmla="*/ 1114 w 2270"/>
              <a:gd name="T11" fmla="*/ 258 h 614"/>
              <a:gd name="T12" fmla="*/ 1342 w 2270"/>
              <a:gd name="T13" fmla="*/ 358 h 614"/>
              <a:gd name="T14" fmla="*/ 1582 w 2270"/>
              <a:gd name="T15" fmla="*/ 414 h 614"/>
              <a:gd name="T16" fmla="*/ 1818 w 2270"/>
              <a:gd name="T17" fmla="*/ 490 h 614"/>
              <a:gd name="T18" fmla="*/ 2270 w 2270"/>
              <a:gd name="T19" fmla="*/ 614 h 61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70"/>
              <a:gd name="T31" fmla="*/ 0 h 614"/>
              <a:gd name="T32" fmla="*/ 2270 w 2270"/>
              <a:gd name="T33" fmla="*/ 614 h 61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70" h="614">
                <a:moveTo>
                  <a:pt x="0" y="0"/>
                </a:moveTo>
                <a:lnTo>
                  <a:pt x="165" y="9"/>
                </a:lnTo>
                <a:lnTo>
                  <a:pt x="384" y="45"/>
                </a:lnTo>
                <a:lnTo>
                  <a:pt x="670" y="158"/>
                </a:lnTo>
                <a:lnTo>
                  <a:pt x="970" y="214"/>
                </a:lnTo>
                <a:lnTo>
                  <a:pt x="1114" y="258"/>
                </a:lnTo>
                <a:lnTo>
                  <a:pt x="1342" y="358"/>
                </a:lnTo>
                <a:lnTo>
                  <a:pt x="1582" y="414"/>
                </a:lnTo>
                <a:lnTo>
                  <a:pt x="1818" y="490"/>
                </a:lnTo>
                <a:lnTo>
                  <a:pt x="2270" y="614"/>
                </a:lnTo>
              </a:path>
            </a:pathLst>
          </a:custGeom>
          <a:noFill/>
          <a:ln w="28575" cap="flat" cmpd="sng">
            <a:solidFill>
              <a:srgbClr val="FF0000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60431" name="Picture 16"/>
          <p:cNvPicPr>
            <a:picLocks noChangeAspect="1" noChangeArrowheads="1"/>
          </p:cNvPicPr>
          <p:nvPr/>
        </p:nvPicPr>
        <p:blipFill>
          <a:blip r:embed="rId6"/>
          <a:srcRect t="31088"/>
          <a:stretch>
            <a:fillRect/>
          </a:stretch>
        </p:blipFill>
        <p:spPr bwMode="auto">
          <a:xfrm>
            <a:off x="0" y="3433763"/>
            <a:ext cx="7916863" cy="27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32" name="Text Box 17"/>
          <p:cNvSpPr txBox="1">
            <a:spLocks noChangeArrowheads="1"/>
          </p:cNvSpPr>
          <p:nvPr/>
        </p:nvSpPr>
        <p:spPr bwMode="auto">
          <a:xfrm>
            <a:off x="1552575" y="6265863"/>
            <a:ext cx="5772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3200" b="1"/>
              <a:t>added BONUS </a:t>
            </a:r>
            <a:r>
              <a:rPr lang="en-US" sz="3200" b="1">
                <a:solidFill>
                  <a:srgbClr val="FF0000"/>
                </a:solidFill>
              </a:rPr>
              <a:t>Stratal Slices</a:t>
            </a:r>
            <a:r>
              <a:rPr lang="en-US" sz="2100" b="1"/>
              <a:t>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2" descr="QuarryOverview_full"/>
          <p:cNvPicPr>
            <a:picLocks noChangeAspect="1" noChangeArrowheads="1"/>
          </p:cNvPicPr>
          <p:nvPr/>
        </p:nvPicPr>
        <p:blipFill>
          <a:blip r:embed="rId2"/>
          <a:srcRect b="24983"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2" name="Text Box 3"/>
          <p:cNvSpPr txBox="1">
            <a:spLocks noChangeArrowheads="1"/>
          </p:cNvSpPr>
          <p:nvPr/>
        </p:nvSpPr>
        <p:spPr bwMode="auto">
          <a:xfrm>
            <a:off x="5186363" y="0"/>
            <a:ext cx="70802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2100" b="1"/>
              <a:t>Madonna della Mazza Quarry, Maiella Mountains (Italy)</a:t>
            </a:r>
          </a:p>
        </p:txBody>
      </p:sp>
      <p:grpSp>
        <p:nvGrpSpPr>
          <p:cNvPr id="61443" name="Group 4"/>
          <p:cNvGrpSpPr>
            <a:grpSpLocks/>
          </p:cNvGrpSpPr>
          <p:nvPr/>
        </p:nvGrpSpPr>
        <p:grpSpPr bwMode="auto">
          <a:xfrm>
            <a:off x="50800" y="4732338"/>
            <a:ext cx="1368425" cy="2216150"/>
            <a:chOff x="32" y="2982"/>
            <a:chExt cx="862" cy="1396"/>
          </a:xfrm>
        </p:grpSpPr>
        <p:grpSp>
          <p:nvGrpSpPr>
            <p:cNvPr id="61446" name="Group 5"/>
            <p:cNvGrpSpPr>
              <a:grpSpLocks/>
            </p:cNvGrpSpPr>
            <p:nvPr/>
          </p:nvGrpSpPr>
          <p:grpSpPr bwMode="auto">
            <a:xfrm rot="5944485">
              <a:off x="333" y="3840"/>
              <a:ext cx="782" cy="293"/>
              <a:chOff x="45" y="546"/>
              <a:chExt cx="782" cy="293"/>
            </a:xfrm>
          </p:grpSpPr>
          <p:sp>
            <p:nvSpPr>
              <p:cNvPr id="61449" name="Text Box 6"/>
              <p:cNvSpPr txBox="1">
                <a:spLocks noChangeAspect="1" noChangeArrowheads="1"/>
              </p:cNvSpPr>
              <p:nvPr/>
            </p:nvSpPr>
            <p:spPr bwMode="auto">
              <a:xfrm rot="-5040000">
                <a:off x="472" y="484"/>
                <a:ext cx="267" cy="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4600" b="1">
                    <a:solidFill>
                      <a:srgbClr val="FF0000"/>
                    </a:solidFill>
                  </a:rPr>
                  <a:t>N</a:t>
                </a:r>
              </a:p>
            </p:txBody>
          </p:sp>
          <p:sp>
            <p:nvSpPr>
              <p:cNvPr id="61450" name="AutoShape 7"/>
              <p:cNvSpPr>
                <a:spLocks noChangeAspect="1" noChangeArrowheads="1"/>
              </p:cNvSpPr>
              <p:nvPr/>
            </p:nvSpPr>
            <p:spPr bwMode="auto">
              <a:xfrm rot="-5040000">
                <a:off x="134" y="457"/>
                <a:ext cx="223" cy="40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/>
              <a:lstStyle/>
              <a:p>
                <a:pPr algn="ctr"/>
                <a:endParaRPr lang="en-US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52232" name="Line 8"/>
            <p:cNvSpPr>
              <a:spLocks noChangeShapeType="1"/>
            </p:cNvSpPr>
            <p:nvPr/>
          </p:nvSpPr>
          <p:spPr bwMode="auto">
            <a:xfrm flipV="1">
              <a:off x="32" y="3012"/>
              <a:ext cx="442" cy="393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  <a:effectLst>
              <a:outerShdw dist="28398" dir="17793903" algn="ctr" rotWithShape="0">
                <a:schemeClr val="bg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33" name="Line 9"/>
            <p:cNvSpPr>
              <a:spLocks noChangeShapeType="1"/>
            </p:cNvSpPr>
            <p:nvPr/>
          </p:nvSpPr>
          <p:spPr bwMode="auto">
            <a:xfrm>
              <a:off x="474" y="2982"/>
              <a:ext cx="420" cy="54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prstDash val="sysDot"/>
              <a:round/>
              <a:headEnd/>
              <a:tailEnd/>
            </a:ln>
            <a:effectLst>
              <a:outerShdw dist="17961" dir="18900000" algn="ctr" rotWithShape="0">
                <a:schemeClr val="bg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2234" name="Rectangle 10"/>
          <p:cNvSpPr>
            <a:spLocks noChangeArrowheads="1"/>
          </p:cNvSpPr>
          <p:nvPr/>
        </p:nvSpPr>
        <p:spPr bwMode="auto">
          <a:xfrm>
            <a:off x="9382125" y="6675438"/>
            <a:ext cx="2809875" cy="1825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7961" dir="2700000" algn="ctr" rotWithShape="0">
              <a:schemeClr val="tx1">
                <a:alpha val="50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200" b="1" i="1">
                <a:solidFill>
                  <a:srgbClr val="93C4EE"/>
                </a:solidFill>
              </a:rPr>
              <a:t>Grasmueck and Eberli </a:t>
            </a:r>
            <a:r>
              <a:rPr lang="en-US" sz="1200" b="1" i="1">
                <a:solidFill>
                  <a:srgbClr val="FF9933"/>
                </a:solidFill>
              </a:rPr>
              <a:t>CSL Miami 2024</a:t>
            </a:r>
          </a:p>
        </p:txBody>
      </p:sp>
      <p:sp>
        <p:nvSpPr>
          <p:cNvPr id="61445" name="Text Box 11"/>
          <p:cNvSpPr txBox="1">
            <a:spLocks noChangeArrowheads="1"/>
          </p:cNvSpPr>
          <p:nvPr/>
        </p:nvSpPr>
        <p:spPr bwMode="auto">
          <a:xfrm>
            <a:off x="3479800" y="4021138"/>
            <a:ext cx="2882900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100" b="1"/>
              <a:t>Carbonate</a:t>
            </a:r>
          </a:p>
          <a:p>
            <a:pPr algn="ctr" defTabSz="1089025"/>
            <a:r>
              <a:rPr lang="en-US" sz="2100" b="1"/>
              <a:t>Contourite Delta Drift</a:t>
            </a:r>
          </a:p>
          <a:p>
            <a:pPr algn="ctr" defTabSz="1089025"/>
            <a:r>
              <a:rPr lang="en-US" sz="2100" b="1"/>
              <a:t>Field data Example</a:t>
            </a:r>
          </a:p>
          <a:p>
            <a:pPr algn="ctr" defTabSz="1089025"/>
            <a:endParaRPr lang="en-US" sz="2100" b="1">
              <a:solidFill>
                <a:srgbClr val="FF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2" descr="QuarryOverview_full"/>
          <p:cNvPicPr>
            <a:picLocks noChangeAspect="1" noChangeArrowheads="1"/>
          </p:cNvPicPr>
          <p:nvPr/>
        </p:nvPicPr>
        <p:blipFill>
          <a:blip r:embed="rId2"/>
          <a:srcRect b="24983"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6" name="Text Box 3"/>
          <p:cNvSpPr txBox="1">
            <a:spLocks noChangeArrowheads="1"/>
          </p:cNvSpPr>
          <p:nvPr/>
        </p:nvSpPr>
        <p:spPr bwMode="auto">
          <a:xfrm>
            <a:off x="5186363" y="0"/>
            <a:ext cx="70802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2100" b="1"/>
              <a:t>Madonna della Mazza Quarry, Maiella Mountains (Italy)</a:t>
            </a:r>
          </a:p>
        </p:txBody>
      </p:sp>
      <p:sp>
        <p:nvSpPr>
          <p:cNvPr id="62467" name="Freeform 4"/>
          <p:cNvSpPr>
            <a:spLocks/>
          </p:cNvSpPr>
          <p:nvPr/>
        </p:nvSpPr>
        <p:spPr bwMode="auto">
          <a:xfrm>
            <a:off x="657225" y="2809875"/>
            <a:ext cx="12812713" cy="4903788"/>
          </a:xfrm>
          <a:custGeom>
            <a:avLst/>
            <a:gdLst>
              <a:gd name="T0" fmla="*/ 408 w 8070"/>
              <a:gd name="T1" fmla="*/ 780 h 3090"/>
              <a:gd name="T2" fmla="*/ 0 w 8070"/>
              <a:gd name="T3" fmla="*/ 3090 h 3090"/>
              <a:gd name="T4" fmla="*/ 8070 w 8070"/>
              <a:gd name="T5" fmla="*/ 852 h 3090"/>
              <a:gd name="T6" fmla="*/ 6150 w 8070"/>
              <a:gd name="T7" fmla="*/ 0 h 3090"/>
              <a:gd name="T8" fmla="*/ 408 w 8070"/>
              <a:gd name="T9" fmla="*/ 780 h 309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070"/>
              <a:gd name="T16" fmla="*/ 0 h 3090"/>
              <a:gd name="T17" fmla="*/ 8070 w 8070"/>
              <a:gd name="T18" fmla="*/ 3090 h 309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070" h="3090">
                <a:moveTo>
                  <a:pt x="408" y="780"/>
                </a:moveTo>
                <a:lnTo>
                  <a:pt x="0" y="3090"/>
                </a:lnTo>
                <a:lnTo>
                  <a:pt x="8070" y="852"/>
                </a:lnTo>
                <a:lnTo>
                  <a:pt x="6150" y="0"/>
                </a:lnTo>
                <a:lnTo>
                  <a:pt x="408" y="780"/>
                </a:lnTo>
                <a:close/>
              </a:path>
            </a:pathLst>
          </a:custGeom>
          <a:noFill/>
          <a:ln w="38100" cmpd="sng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2468" name="Group 5"/>
          <p:cNvGrpSpPr>
            <a:grpSpLocks/>
          </p:cNvGrpSpPr>
          <p:nvPr/>
        </p:nvGrpSpPr>
        <p:grpSpPr bwMode="auto">
          <a:xfrm>
            <a:off x="50800" y="4732338"/>
            <a:ext cx="1368425" cy="2216150"/>
            <a:chOff x="32" y="2982"/>
            <a:chExt cx="862" cy="1396"/>
          </a:xfrm>
        </p:grpSpPr>
        <p:grpSp>
          <p:nvGrpSpPr>
            <p:cNvPr id="62472" name="Group 6"/>
            <p:cNvGrpSpPr>
              <a:grpSpLocks/>
            </p:cNvGrpSpPr>
            <p:nvPr/>
          </p:nvGrpSpPr>
          <p:grpSpPr bwMode="auto">
            <a:xfrm rot="5944485">
              <a:off x="333" y="3840"/>
              <a:ext cx="782" cy="293"/>
              <a:chOff x="45" y="546"/>
              <a:chExt cx="782" cy="293"/>
            </a:xfrm>
          </p:grpSpPr>
          <p:sp>
            <p:nvSpPr>
              <p:cNvPr id="62475" name="Text Box 7"/>
              <p:cNvSpPr txBox="1">
                <a:spLocks noChangeAspect="1" noChangeArrowheads="1"/>
              </p:cNvSpPr>
              <p:nvPr/>
            </p:nvSpPr>
            <p:spPr bwMode="auto">
              <a:xfrm rot="-5040000">
                <a:off x="472" y="484"/>
                <a:ext cx="267" cy="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4600" b="1">
                    <a:solidFill>
                      <a:srgbClr val="FF0000"/>
                    </a:solidFill>
                  </a:rPr>
                  <a:t>N</a:t>
                </a:r>
              </a:p>
            </p:txBody>
          </p:sp>
          <p:sp>
            <p:nvSpPr>
              <p:cNvPr id="62476" name="AutoShape 8"/>
              <p:cNvSpPr>
                <a:spLocks noChangeAspect="1" noChangeArrowheads="1"/>
              </p:cNvSpPr>
              <p:nvPr/>
            </p:nvSpPr>
            <p:spPr bwMode="auto">
              <a:xfrm rot="-5040000">
                <a:off x="134" y="457"/>
                <a:ext cx="223" cy="40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/>
              <a:lstStyle/>
              <a:p>
                <a:pPr algn="ctr"/>
                <a:endParaRPr lang="en-US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53257" name="Line 9"/>
            <p:cNvSpPr>
              <a:spLocks noChangeShapeType="1"/>
            </p:cNvSpPr>
            <p:nvPr/>
          </p:nvSpPr>
          <p:spPr bwMode="auto">
            <a:xfrm flipV="1">
              <a:off x="32" y="3012"/>
              <a:ext cx="442" cy="393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  <a:effectLst>
              <a:outerShdw dist="28398" dir="17793903" algn="ctr" rotWithShape="0">
                <a:schemeClr val="bg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58" name="Line 10"/>
            <p:cNvSpPr>
              <a:spLocks noChangeShapeType="1"/>
            </p:cNvSpPr>
            <p:nvPr/>
          </p:nvSpPr>
          <p:spPr bwMode="auto">
            <a:xfrm>
              <a:off x="474" y="2982"/>
              <a:ext cx="420" cy="54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prstDash val="sysDot"/>
              <a:round/>
              <a:headEnd/>
              <a:tailEnd/>
            </a:ln>
            <a:effectLst>
              <a:outerShdw dist="17961" dir="18900000" algn="ctr" rotWithShape="0">
                <a:schemeClr val="bg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3259" name="Rectangle 11"/>
          <p:cNvSpPr>
            <a:spLocks noChangeArrowheads="1"/>
          </p:cNvSpPr>
          <p:nvPr/>
        </p:nvSpPr>
        <p:spPr bwMode="auto">
          <a:xfrm>
            <a:off x="9339263" y="6675438"/>
            <a:ext cx="2852737" cy="1825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7961" dir="2700000" algn="ctr" rotWithShape="0">
              <a:schemeClr val="tx1">
                <a:alpha val="50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200" b="1" i="1">
                <a:solidFill>
                  <a:srgbClr val="93C4EE"/>
                </a:solidFill>
              </a:rPr>
              <a:t>Eberli and Grasmueck  </a:t>
            </a:r>
            <a:r>
              <a:rPr lang="en-US" sz="1200" b="1" i="1">
                <a:solidFill>
                  <a:srgbClr val="FF9933"/>
                </a:solidFill>
              </a:rPr>
              <a:t>CSL Miami 2025</a:t>
            </a:r>
          </a:p>
        </p:txBody>
      </p:sp>
      <p:sp>
        <p:nvSpPr>
          <p:cNvPr id="62470" name="Text Box 12"/>
          <p:cNvSpPr txBox="1">
            <a:spLocks noChangeArrowheads="1"/>
          </p:cNvSpPr>
          <p:nvPr/>
        </p:nvSpPr>
        <p:spPr bwMode="auto">
          <a:xfrm>
            <a:off x="2867025" y="4017963"/>
            <a:ext cx="4159250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100" b="1"/>
              <a:t>Full-Resolution 3D GPR Survey</a:t>
            </a:r>
          </a:p>
          <a:p>
            <a:pPr algn="ctr" defTabSz="1089025"/>
            <a:r>
              <a:rPr lang="en-US" sz="2100" b="1"/>
              <a:t>200 MHz</a:t>
            </a:r>
          </a:p>
          <a:p>
            <a:pPr algn="ctr" defTabSz="1089025"/>
            <a:r>
              <a:rPr lang="en-US" sz="2100" b="1"/>
              <a:t>Grid Spacing 0.1 x 0.05 m</a:t>
            </a:r>
          </a:p>
        </p:txBody>
      </p:sp>
      <p:sp>
        <p:nvSpPr>
          <p:cNvPr id="62471" name="Text Box 13"/>
          <p:cNvSpPr txBox="1">
            <a:spLocks noChangeArrowheads="1"/>
          </p:cNvSpPr>
          <p:nvPr/>
        </p:nvSpPr>
        <p:spPr bwMode="auto">
          <a:xfrm>
            <a:off x="2841625" y="4021138"/>
            <a:ext cx="4159250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100" b="1">
                <a:solidFill>
                  <a:srgbClr val="FF9900"/>
                </a:solidFill>
              </a:rPr>
              <a:t>Full-Resolution 3D GPR Survey</a:t>
            </a:r>
          </a:p>
          <a:p>
            <a:pPr algn="ctr" defTabSz="1089025"/>
            <a:r>
              <a:rPr lang="en-US" sz="2100" b="1">
                <a:solidFill>
                  <a:srgbClr val="FF9900"/>
                </a:solidFill>
              </a:rPr>
              <a:t>200 MHz</a:t>
            </a:r>
          </a:p>
          <a:p>
            <a:pPr algn="ctr" defTabSz="1089025"/>
            <a:r>
              <a:rPr lang="en-US" sz="2100" b="1">
                <a:solidFill>
                  <a:srgbClr val="FF9900"/>
                </a:solidFill>
              </a:rPr>
              <a:t>Grid Spacing 0.1 x 0.05 m</a:t>
            </a:r>
          </a:p>
          <a:p>
            <a:pPr algn="ctr" defTabSz="1089025"/>
            <a:endParaRPr lang="en-US" sz="2100" b="1">
              <a:solidFill>
                <a:srgbClr val="FF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ext Box 2"/>
          <p:cNvSpPr txBox="1">
            <a:spLocks noChangeArrowheads="1"/>
          </p:cNvSpPr>
          <p:nvPr/>
        </p:nvSpPr>
        <p:spPr bwMode="auto">
          <a:xfrm>
            <a:off x="1296988" y="0"/>
            <a:ext cx="959643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4400" b="1"/>
              <a:t>Factors influencing the RGT Model </a:t>
            </a:r>
          </a:p>
        </p:txBody>
      </p:sp>
      <p:sp>
        <p:nvSpPr>
          <p:cNvPr id="63490" name="Text Box 3"/>
          <p:cNvSpPr txBox="1">
            <a:spLocks noChangeArrowheads="1"/>
          </p:cNvSpPr>
          <p:nvPr/>
        </p:nvSpPr>
        <p:spPr bwMode="auto">
          <a:xfrm>
            <a:off x="950913" y="981075"/>
            <a:ext cx="10287000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>
              <a:buFontTx/>
              <a:buChar char="•"/>
            </a:pPr>
            <a:r>
              <a:rPr lang="en-US" sz="4400" b="1">
                <a:solidFill>
                  <a:srgbClr val="808080"/>
                </a:solidFill>
              </a:rPr>
              <a:t>Paleoscan Parameters </a:t>
            </a:r>
          </a:p>
          <a:p>
            <a:pPr defTabSz="1089025">
              <a:buFontTx/>
              <a:buChar char="•"/>
            </a:pPr>
            <a:r>
              <a:rPr lang="en-US" sz="4400" b="1">
                <a:solidFill>
                  <a:srgbClr val="808080"/>
                </a:solidFill>
              </a:rPr>
              <a:t>Dataquality</a:t>
            </a:r>
          </a:p>
          <a:p>
            <a:pPr defTabSz="1089025">
              <a:buFontTx/>
              <a:buChar char="•"/>
            </a:pPr>
            <a:r>
              <a:rPr lang="en-US" sz="4400" b="1">
                <a:solidFill>
                  <a:srgbClr val="808080"/>
                </a:solidFill>
              </a:rPr>
              <a:t>Colorbar Choice</a:t>
            </a:r>
          </a:p>
          <a:p>
            <a:pPr defTabSz="1089025">
              <a:buFontTx/>
              <a:buChar char="•"/>
            </a:pPr>
            <a:r>
              <a:rPr lang="en-US" sz="4400" b="1">
                <a:solidFill>
                  <a:srgbClr val="808080"/>
                </a:solidFill>
              </a:rPr>
              <a:t>Fault Discontinuities</a:t>
            </a:r>
          </a:p>
          <a:p>
            <a:pPr defTabSz="1089025">
              <a:buFontTx/>
              <a:buChar char="•"/>
            </a:pPr>
            <a:r>
              <a:rPr lang="en-US" sz="4400" b="1">
                <a:solidFill>
                  <a:srgbClr val="808080"/>
                </a:solidFill>
              </a:rPr>
              <a:t>Reflector Continuity , Unconformities</a:t>
            </a:r>
          </a:p>
          <a:p>
            <a:pPr defTabSz="1089025">
              <a:buFontTx/>
              <a:buChar char="•"/>
            </a:pPr>
            <a:r>
              <a:rPr lang="en-US" sz="4400" b="1">
                <a:solidFill>
                  <a:srgbClr val="808080"/>
                </a:solidFill>
              </a:rPr>
              <a:t>Dipline / Strikeline</a:t>
            </a:r>
          </a:p>
        </p:txBody>
      </p:sp>
      <p:sp>
        <p:nvSpPr>
          <p:cNvPr id="63491" name="Text Box 4"/>
          <p:cNvSpPr txBox="1">
            <a:spLocks noChangeArrowheads="1"/>
          </p:cNvSpPr>
          <p:nvPr/>
        </p:nvSpPr>
        <p:spPr bwMode="auto">
          <a:xfrm>
            <a:off x="1477963" y="5303838"/>
            <a:ext cx="9234487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2100" b="1">
                <a:solidFill>
                  <a:srgbClr val="FF0000"/>
                </a:solidFill>
              </a:rPr>
              <a:t>&gt;&gt; to get to a high quality  RGT model many choices have to be made ! </a:t>
            </a:r>
          </a:p>
        </p:txBody>
      </p:sp>
      <p:sp>
        <p:nvSpPr>
          <p:cNvPr id="63492" name="Text Box 5"/>
          <p:cNvSpPr txBox="1">
            <a:spLocks noChangeArrowheads="1"/>
          </p:cNvSpPr>
          <p:nvPr/>
        </p:nvSpPr>
        <p:spPr bwMode="auto">
          <a:xfrm>
            <a:off x="674688" y="5842000"/>
            <a:ext cx="108426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4400" b="1"/>
              <a:t>Goal:  Sequence Boundaries &amp; Bodies   </a:t>
            </a: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9339263" y="6675438"/>
            <a:ext cx="2852737" cy="1825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7961" dir="2700000" algn="ctr" rotWithShape="0">
              <a:schemeClr val="tx1">
                <a:alpha val="50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200" b="1" i="1">
                <a:solidFill>
                  <a:srgbClr val="93C4EE"/>
                </a:solidFill>
              </a:rPr>
              <a:t>Eberli and Grasmueck  </a:t>
            </a:r>
            <a:r>
              <a:rPr lang="en-US" sz="1200" b="1" i="1">
                <a:solidFill>
                  <a:srgbClr val="FF9933"/>
                </a:solidFill>
              </a:rPr>
              <a:t>CSL Miami 2025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2" descr="IL297_2ee_cro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0950" y="773113"/>
            <a:ext cx="9688513" cy="608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4" name="Text Box 3"/>
          <p:cNvSpPr txBox="1">
            <a:spLocks noChangeArrowheads="1"/>
          </p:cNvSpPr>
          <p:nvPr/>
        </p:nvSpPr>
        <p:spPr bwMode="auto">
          <a:xfrm>
            <a:off x="0" y="0"/>
            <a:ext cx="63103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4400" b="1">
                <a:solidFill>
                  <a:srgbClr val="808080"/>
                </a:solidFill>
              </a:rPr>
              <a:t>Paleoscan Parameters </a:t>
            </a:r>
          </a:p>
        </p:txBody>
      </p:sp>
      <p:sp>
        <p:nvSpPr>
          <p:cNvPr id="64515" name="Text Box 4"/>
          <p:cNvSpPr txBox="1">
            <a:spLocks noChangeArrowheads="1"/>
          </p:cNvSpPr>
          <p:nvPr/>
        </p:nvSpPr>
        <p:spPr bwMode="auto">
          <a:xfrm>
            <a:off x="9988550" y="0"/>
            <a:ext cx="22034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2200" b="1"/>
              <a:t>3D GPR XL 297</a:t>
            </a: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9339263" y="6675438"/>
            <a:ext cx="2852737" cy="1825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7961" dir="2700000" algn="ctr" rotWithShape="0">
              <a:schemeClr val="tx1">
                <a:alpha val="50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200" b="1" i="1">
                <a:solidFill>
                  <a:srgbClr val="93C4EE"/>
                </a:solidFill>
              </a:rPr>
              <a:t>Eberli and Grasmueck  </a:t>
            </a:r>
            <a:r>
              <a:rPr lang="en-US" sz="1200" b="1" i="1">
                <a:solidFill>
                  <a:srgbClr val="FF9933"/>
                </a:solidFill>
              </a:rPr>
              <a:t>CSL Miami 2025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ext Box 2"/>
          <p:cNvSpPr txBox="1">
            <a:spLocks noChangeArrowheads="1"/>
          </p:cNvSpPr>
          <p:nvPr/>
        </p:nvSpPr>
        <p:spPr bwMode="auto">
          <a:xfrm>
            <a:off x="0" y="0"/>
            <a:ext cx="63103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4400" b="1">
                <a:solidFill>
                  <a:srgbClr val="808080"/>
                </a:solidFill>
              </a:rPr>
              <a:t>Paleoscan Parameters </a:t>
            </a:r>
          </a:p>
        </p:txBody>
      </p:sp>
      <p:pic>
        <p:nvPicPr>
          <p:cNvPr id="65538" name="Picture 3" descr="IL297_1_cro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0950" y="773113"/>
            <a:ext cx="9688513" cy="608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9" name="Text Box 4"/>
          <p:cNvSpPr txBox="1">
            <a:spLocks noChangeArrowheads="1"/>
          </p:cNvSpPr>
          <p:nvPr/>
        </p:nvSpPr>
        <p:spPr bwMode="auto">
          <a:xfrm>
            <a:off x="8008938" y="0"/>
            <a:ext cx="4183062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2200" b="1"/>
              <a:t>Fault and Horizon Constraints</a:t>
            </a:r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9339263" y="6675438"/>
            <a:ext cx="2852737" cy="1825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7961" dir="2700000" algn="ctr" rotWithShape="0">
              <a:schemeClr val="tx1">
                <a:alpha val="50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200" b="1" i="1">
                <a:solidFill>
                  <a:srgbClr val="93C4EE"/>
                </a:solidFill>
              </a:rPr>
              <a:t>Eberli and Grasmueck  </a:t>
            </a:r>
            <a:r>
              <a:rPr lang="en-US" sz="1200" b="1" i="1">
                <a:solidFill>
                  <a:srgbClr val="FF9933"/>
                </a:solidFill>
              </a:rPr>
              <a:t>CSL Miami 2025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2" descr="IL297_9_cro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0950" y="773113"/>
            <a:ext cx="9688513" cy="608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2" name="Rectangle 3"/>
          <p:cNvSpPr>
            <a:spLocks noChangeArrowheads="1"/>
          </p:cNvSpPr>
          <p:nvPr/>
        </p:nvSpPr>
        <p:spPr bwMode="auto">
          <a:xfrm>
            <a:off x="2152650" y="2476500"/>
            <a:ext cx="2198688" cy="1376363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3" name="Text Box 4"/>
          <p:cNvSpPr txBox="1">
            <a:spLocks noChangeArrowheads="1"/>
          </p:cNvSpPr>
          <p:nvPr/>
        </p:nvSpPr>
        <p:spPr bwMode="auto">
          <a:xfrm>
            <a:off x="0" y="0"/>
            <a:ext cx="63103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4400" b="1">
                <a:solidFill>
                  <a:srgbClr val="808080"/>
                </a:solidFill>
              </a:rPr>
              <a:t>Paleoscan Parameters </a:t>
            </a:r>
          </a:p>
        </p:txBody>
      </p:sp>
      <p:sp>
        <p:nvSpPr>
          <p:cNvPr id="66564" name="Text Box 5"/>
          <p:cNvSpPr txBox="1">
            <a:spLocks noChangeArrowheads="1"/>
          </p:cNvSpPr>
          <p:nvPr/>
        </p:nvSpPr>
        <p:spPr bwMode="auto">
          <a:xfrm>
            <a:off x="9680575" y="0"/>
            <a:ext cx="25177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2200" b="1"/>
              <a:t>Connectivity Grid</a:t>
            </a:r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9339263" y="6675438"/>
            <a:ext cx="2852737" cy="1825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7961" dir="2700000" algn="ctr" rotWithShape="0">
              <a:schemeClr val="tx1">
                <a:alpha val="50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200" b="1" i="1">
                <a:solidFill>
                  <a:srgbClr val="93C4EE"/>
                </a:solidFill>
              </a:rPr>
              <a:t>Eberli and Grasmueck  </a:t>
            </a:r>
            <a:r>
              <a:rPr lang="en-US" sz="1200" b="1" i="1">
                <a:solidFill>
                  <a:srgbClr val="FF9933"/>
                </a:solidFill>
              </a:rPr>
              <a:t>CSL Miami 2025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2" descr="IL297_8_cro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0950" y="773113"/>
            <a:ext cx="9688513" cy="6084887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67586" name="Text Box 3"/>
          <p:cNvSpPr txBox="1">
            <a:spLocks noChangeArrowheads="1"/>
          </p:cNvSpPr>
          <p:nvPr/>
        </p:nvSpPr>
        <p:spPr bwMode="auto">
          <a:xfrm>
            <a:off x="0" y="0"/>
            <a:ext cx="63103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4400" b="1">
                <a:solidFill>
                  <a:srgbClr val="808080"/>
                </a:solidFill>
              </a:rPr>
              <a:t>Paleoscan Parameters </a:t>
            </a:r>
          </a:p>
        </p:txBody>
      </p:sp>
      <p:sp>
        <p:nvSpPr>
          <p:cNvPr id="67587" name="Text Box 4"/>
          <p:cNvSpPr txBox="1">
            <a:spLocks noChangeArrowheads="1"/>
          </p:cNvSpPr>
          <p:nvPr/>
        </p:nvSpPr>
        <p:spPr bwMode="auto">
          <a:xfrm>
            <a:off x="9680575" y="0"/>
            <a:ext cx="25177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2200" b="1"/>
              <a:t>Connectivity Grid</a:t>
            </a:r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9339263" y="6675438"/>
            <a:ext cx="2852737" cy="1825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7961" dir="2700000" algn="ctr" rotWithShape="0">
              <a:schemeClr val="tx1">
                <a:alpha val="50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200" b="1" i="1">
                <a:solidFill>
                  <a:srgbClr val="93C4EE"/>
                </a:solidFill>
              </a:rPr>
              <a:t>Eberli and Grasmueck  </a:t>
            </a:r>
            <a:r>
              <a:rPr lang="en-US" sz="1200" b="1" i="1">
                <a:solidFill>
                  <a:srgbClr val="FF9933"/>
                </a:solidFill>
              </a:rPr>
              <a:t>CSL Miami 2025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2" descr="IL297_3_cro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0950" y="773113"/>
            <a:ext cx="9688513" cy="608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0" name="Rectangle 3"/>
          <p:cNvSpPr>
            <a:spLocks noChangeArrowheads="1"/>
          </p:cNvSpPr>
          <p:nvPr/>
        </p:nvSpPr>
        <p:spPr bwMode="auto">
          <a:xfrm>
            <a:off x="2152650" y="2476500"/>
            <a:ext cx="2198688" cy="1376363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11" name="Text Box 4"/>
          <p:cNvSpPr txBox="1">
            <a:spLocks noChangeArrowheads="1"/>
          </p:cNvSpPr>
          <p:nvPr/>
        </p:nvSpPr>
        <p:spPr bwMode="auto">
          <a:xfrm>
            <a:off x="0" y="0"/>
            <a:ext cx="63103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4400" b="1">
                <a:solidFill>
                  <a:srgbClr val="808080"/>
                </a:solidFill>
              </a:rPr>
              <a:t>Paleoscan Parameters </a:t>
            </a:r>
          </a:p>
        </p:txBody>
      </p:sp>
      <p:sp>
        <p:nvSpPr>
          <p:cNvPr id="68612" name="Text Box 5"/>
          <p:cNvSpPr txBox="1">
            <a:spLocks noChangeArrowheads="1"/>
          </p:cNvSpPr>
          <p:nvPr/>
        </p:nvSpPr>
        <p:spPr bwMode="auto">
          <a:xfrm>
            <a:off x="7167563" y="0"/>
            <a:ext cx="5024437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2200" b="1"/>
              <a:t>Default Smoothing and Interpolation</a:t>
            </a:r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9339263" y="6675438"/>
            <a:ext cx="2852737" cy="1825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7961" dir="2700000" algn="ctr" rotWithShape="0">
              <a:schemeClr val="tx1">
                <a:alpha val="50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200" b="1" i="1">
                <a:solidFill>
                  <a:srgbClr val="93C4EE"/>
                </a:solidFill>
              </a:rPr>
              <a:t>Eberli and Grasmueck  </a:t>
            </a:r>
            <a:r>
              <a:rPr lang="en-US" sz="1200" b="1" i="1">
                <a:solidFill>
                  <a:srgbClr val="FF9933"/>
                </a:solidFill>
              </a:rPr>
              <a:t>CSL Miami 2025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2" descr="IL297_4_cro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0950" y="773113"/>
            <a:ext cx="9688513" cy="608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4" name="Rectangle 3"/>
          <p:cNvSpPr>
            <a:spLocks noChangeArrowheads="1"/>
          </p:cNvSpPr>
          <p:nvPr/>
        </p:nvSpPr>
        <p:spPr bwMode="auto">
          <a:xfrm>
            <a:off x="2152650" y="2476500"/>
            <a:ext cx="2198688" cy="1376363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35" name="Text Box 4"/>
          <p:cNvSpPr txBox="1">
            <a:spLocks noChangeArrowheads="1"/>
          </p:cNvSpPr>
          <p:nvPr/>
        </p:nvSpPr>
        <p:spPr bwMode="auto">
          <a:xfrm>
            <a:off x="0" y="0"/>
            <a:ext cx="63103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4400" b="1">
                <a:solidFill>
                  <a:srgbClr val="808080"/>
                </a:solidFill>
              </a:rPr>
              <a:t>Paleoscan Parameters </a:t>
            </a:r>
          </a:p>
        </p:txBody>
      </p:sp>
      <p:sp>
        <p:nvSpPr>
          <p:cNvPr id="69636" name="Text Box 5"/>
          <p:cNvSpPr txBox="1">
            <a:spLocks noChangeArrowheads="1"/>
          </p:cNvSpPr>
          <p:nvPr/>
        </p:nvSpPr>
        <p:spPr bwMode="auto">
          <a:xfrm>
            <a:off x="7370763" y="0"/>
            <a:ext cx="4821237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2200" b="1"/>
              <a:t>More  Smoothing and Interpolation</a:t>
            </a:r>
          </a:p>
        </p:txBody>
      </p:sp>
      <p:sp>
        <p:nvSpPr>
          <p:cNvPr id="60422" name="Rectangle 6"/>
          <p:cNvSpPr>
            <a:spLocks noChangeArrowheads="1"/>
          </p:cNvSpPr>
          <p:nvPr/>
        </p:nvSpPr>
        <p:spPr bwMode="auto">
          <a:xfrm>
            <a:off x="9339263" y="6675438"/>
            <a:ext cx="2852737" cy="1825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7961" dir="2700000" algn="ctr" rotWithShape="0">
              <a:schemeClr val="tx1">
                <a:alpha val="50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200" b="1" i="1">
                <a:solidFill>
                  <a:srgbClr val="93C4EE"/>
                </a:solidFill>
              </a:rPr>
              <a:t>Eberli and Grasmueck  </a:t>
            </a:r>
            <a:r>
              <a:rPr lang="en-US" sz="1200" b="1" i="1">
                <a:solidFill>
                  <a:srgbClr val="FF9933"/>
                </a:solidFill>
              </a:rPr>
              <a:t>CSL Miami 2025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2963" y="285750"/>
            <a:ext cx="10529887" cy="415925"/>
          </a:xfrm>
          <a:extLst>
            <a:ext uri="{909E8E84-426E-40DD-AFC4-6F175D3DCCD1}"/>
            <a:ext uri="{91240B29-F687-4F45-9708-019B960494DF}"/>
          </a:extLst>
        </p:spPr>
        <p:txBody>
          <a:bodyPr lIns="91440" tIns="45720" rIns="91440" bIns="45720" anchor="t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733" dirty="0">
                <a:ea typeface="ＭＳ Ｐゴシック" panose="020B0600070205080204" pitchFamily="34" charset="-128"/>
              </a:rPr>
              <a:t>Assumptions in Sequence Stratigraphy</a:t>
            </a:r>
          </a:p>
        </p:txBody>
      </p:sp>
      <p:sp>
        <p:nvSpPr>
          <p:cNvPr id="2" name="Content Placeholder 1">
            <a:extLst>
              <a:ext uri="{FF2B5EF4-FFF2-40B4-BE49-F238E27FC236}"/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42963" y="1466850"/>
            <a:ext cx="10529887" cy="4683125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2800" b="1" dirty="0"/>
              <a:t> Chronostratigraphic significance of seismic reflections</a:t>
            </a:r>
            <a:r>
              <a:rPr lang="en-US" altLang="en-US" sz="2800" dirty="0"/>
              <a:t> 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Seismic Reflection are timelines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Sequences are chronostratigraphic units</a:t>
            </a:r>
          </a:p>
          <a:p>
            <a:pPr marL="457177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en-US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2800" b="1" dirty="0"/>
              <a:t> Eustatic signal recorded in sedimentary strata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en-US" b="1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2800" b="1" dirty="0"/>
              <a:t> Sedimentary response to relative sea level change is predictable</a:t>
            </a:r>
            <a:r>
              <a:rPr lang="en-US" altLang="en-US" sz="2800" dirty="0"/>
              <a:t> 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Facies distribution is related to sea level</a:t>
            </a:r>
          </a:p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en-US" dirty="0"/>
          </a:p>
        </p:txBody>
      </p:sp>
      <p:grpSp>
        <p:nvGrpSpPr>
          <p:cNvPr id="30723" name="Group 4"/>
          <p:cNvGrpSpPr>
            <a:grpSpLocks/>
          </p:cNvGrpSpPr>
          <p:nvPr/>
        </p:nvGrpSpPr>
        <p:grpSpPr bwMode="auto">
          <a:xfrm>
            <a:off x="10290175" y="165100"/>
            <a:ext cx="1817688" cy="893763"/>
            <a:chOff x="7717564" y="123695"/>
            <a:chExt cx="1363532" cy="669860"/>
          </a:xfrm>
        </p:grpSpPr>
        <p:pic>
          <p:nvPicPr>
            <p:cNvPr id="30724" name="Picture 5" descr="2009 CSL-logo.tiff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800977" y="123695"/>
              <a:ext cx="1019175" cy="524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Box 6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7717564" y="600807"/>
              <a:ext cx="1363532" cy="1927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67" dirty="0">
                  <a:latin typeface="+mn-lt"/>
                  <a:cs typeface="+mn-cs"/>
                </a:rPr>
                <a:t>Eberli &amp; </a:t>
              </a:r>
              <a:r>
                <a:rPr lang="en-US" sz="1067" dirty="0" err="1">
                  <a:latin typeface="+mn-lt"/>
                  <a:cs typeface="+mn-cs"/>
                </a:rPr>
                <a:t>Grasmueck</a:t>
              </a:r>
              <a:r>
                <a:rPr lang="en-US" sz="1067" dirty="0">
                  <a:latin typeface="+mn-lt"/>
                  <a:cs typeface="+mn-cs"/>
                </a:rPr>
                <a:t> 2025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2" descr="IL297_3_cro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9563"/>
            <a:ext cx="5878513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58" name="Picture 3" descr="IL297_4_cro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13488" y="1579563"/>
            <a:ext cx="5878512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5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37225" y="908050"/>
            <a:ext cx="725488" cy="486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0" name="Text Box 5"/>
          <p:cNvSpPr txBox="1">
            <a:spLocks noChangeArrowheads="1"/>
          </p:cNvSpPr>
          <p:nvPr/>
        </p:nvSpPr>
        <p:spPr bwMode="auto">
          <a:xfrm>
            <a:off x="0" y="0"/>
            <a:ext cx="45323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4400" b="1">
                <a:solidFill>
                  <a:srgbClr val="808080"/>
                </a:solidFill>
              </a:rPr>
              <a:t>Colorbar Choice</a:t>
            </a:r>
          </a:p>
        </p:txBody>
      </p:sp>
      <p:sp>
        <p:nvSpPr>
          <p:cNvPr id="70661" name="Rectangle 6"/>
          <p:cNvSpPr>
            <a:spLocks noChangeArrowheads="1"/>
          </p:cNvSpPr>
          <p:nvPr/>
        </p:nvSpPr>
        <p:spPr bwMode="auto">
          <a:xfrm>
            <a:off x="5737225" y="908050"/>
            <a:ext cx="715963" cy="4862513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2" name="Text Box 7"/>
          <p:cNvSpPr txBox="1">
            <a:spLocks noChangeArrowheads="1"/>
          </p:cNvSpPr>
          <p:nvPr/>
        </p:nvSpPr>
        <p:spPr bwMode="auto">
          <a:xfrm>
            <a:off x="9147175" y="0"/>
            <a:ext cx="30448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2200" b="1"/>
              <a:t>Default RGT Colorbar</a:t>
            </a:r>
          </a:p>
        </p:txBody>
      </p:sp>
      <p:sp>
        <p:nvSpPr>
          <p:cNvPr id="70663" name="Text Box 8"/>
          <p:cNvSpPr txBox="1">
            <a:spLocks noChangeArrowheads="1"/>
          </p:cNvSpPr>
          <p:nvPr/>
        </p:nvSpPr>
        <p:spPr bwMode="auto">
          <a:xfrm>
            <a:off x="10328275" y="1304925"/>
            <a:ext cx="18637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1200" b="1"/>
              <a:t>More Smoth &amp; Interpol </a:t>
            </a:r>
          </a:p>
        </p:txBody>
      </p:sp>
      <p:sp>
        <p:nvSpPr>
          <p:cNvPr id="70664" name="Text Box 9"/>
          <p:cNvSpPr txBox="1">
            <a:spLocks noChangeArrowheads="1"/>
          </p:cNvSpPr>
          <p:nvPr/>
        </p:nvSpPr>
        <p:spPr bwMode="auto">
          <a:xfrm>
            <a:off x="0" y="1304925"/>
            <a:ext cx="20161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1200" b="1"/>
              <a:t>Default Smoth &amp; Interpol </a:t>
            </a:r>
          </a:p>
        </p:txBody>
      </p:sp>
      <p:sp>
        <p:nvSpPr>
          <p:cNvPr id="70665" name="Text Box 10"/>
          <p:cNvSpPr txBox="1">
            <a:spLocks noChangeArrowheads="1"/>
          </p:cNvSpPr>
          <p:nvPr/>
        </p:nvSpPr>
        <p:spPr bwMode="auto">
          <a:xfrm>
            <a:off x="5461000" y="457200"/>
            <a:ext cx="1268413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100" b="1"/>
              <a:t>Younger</a:t>
            </a:r>
          </a:p>
        </p:txBody>
      </p:sp>
      <p:sp>
        <p:nvSpPr>
          <p:cNvPr id="70666" name="Text Box 11"/>
          <p:cNvSpPr txBox="1">
            <a:spLocks noChangeArrowheads="1"/>
          </p:cNvSpPr>
          <p:nvPr/>
        </p:nvSpPr>
        <p:spPr bwMode="auto">
          <a:xfrm>
            <a:off x="5653088" y="5770563"/>
            <a:ext cx="8826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100" b="1"/>
              <a:t>Older</a:t>
            </a:r>
          </a:p>
        </p:txBody>
      </p:sp>
      <p:sp>
        <p:nvSpPr>
          <p:cNvPr id="61452" name="Rectangle 12"/>
          <p:cNvSpPr>
            <a:spLocks noChangeArrowheads="1"/>
          </p:cNvSpPr>
          <p:nvPr/>
        </p:nvSpPr>
        <p:spPr bwMode="auto">
          <a:xfrm>
            <a:off x="9339263" y="6675438"/>
            <a:ext cx="2852737" cy="1825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7961" dir="2700000" algn="ctr" rotWithShape="0">
              <a:schemeClr val="tx1">
                <a:alpha val="50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200" b="1" i="1">
                <a:solidFill>
                  <a:srgbClr val="93C4EE"/>
                </a:solidFill>
              </a:rPr>
              <a:t>Eberli and Grasmueck  </a:t>
            </a:r>
            <a:r>
              <a:rPr lang="en-US" sz="1200" b="1" i="1">
                <a:solidFill>
                  <a:srgbClr val="FF9933"/>
                </a:solidFill>
              </a:rPr>
              <a:t>CSL Miami 2025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2" descr="IL297_5_cro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9563"/>
            <a:ext cx="5878513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2" name="Picture 3" descr="IL297_6_cro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13488" y="1579563"/>
            <a:ext cx="5878512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37225" y="908050"/>
            <a:ext cx="715963" cy="503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4" name="Text Box 5"/>
          <p:cNvSpPr txBox="1">
            <a:spLocks noChangeArrowheads="1"/>
          </p:cNvSpPr>
          <p:nvPr/>
        </p:nvSpPr>
        <p:spPr bwMode="auto">
          <a:xfrm>
            <a:off x="0" y="0"/>
            <a:ext cx="45323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4400" b="1">
                <a:solidFill>
                  <a:srgbClr val="808080"/>
                </a:solidFill>
              </a:rPr>
              <a:t>Colorbar Choice</a:t>
            </a:r>
          </a:p>
        </p:txBody>
      </p:sp>
      <p:sp>
        <p:nvSpPr>
          <p:cNvPr id="71685" name="Rectangle 6"/>
          <p:cNvSpPr>
            <a:spLocks noChangeArrowheads="1"/>
          </p:cNvSpPr>
          <p:nvPr/>
        </p:nvSpPr>
        <p:spPr bwMode="auto">
          <a:xfrm>
            <a:off x="5737225" y="908050"/>
            <a:ext cx="715963" cy="4862513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86" name="Text Box 7"/>
          <p:cNvSpPr txBox="1">
            <a:spLocks noChangeArrowheads="1"/>
          </p:cNvSpPr>
          <p:nvPr/>
        </p:nvSpPr>
        <p:spPr bwMode="auto">
          <a:xfrm>
            <a:off x="9848850" y="0"/>
            <a:ext cx="2343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2200" b="1"/>
              <a:t>Simple Colorbar</a:t>
            </a:r>
          </a:p>
        </p:txBody>
      </p:sp>
      <p:sp>
        <p:nvSpPr>
          <p:cNvPr id="71687" name="Text Box 8"/>
          <p:cNvSpPr txBox="1">
            <a:spLocks noChangeArrowheads="1"/>
          </p:cNvSpPr>
          <p:nvPr/>
        </p:nvSpPr>
        <p:spPr bwMode="auto">
          <a:xfrm>
            <a:off x="10328275" y="1304925"/>
            <a:ext cx="18637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1200" b="1"/>
              <a:t>More Smoth &amp; Interpol </a:t>
            </a:r>
          </a:p>
        </p:txBody>
      </p:sp>
      <p:sp>
        <p:nvSpPr>
          <p:cNvPr id="71688" name="Text Box 9"/>
          <p:cNvSpPr txBox="1">
            <a:spLocks noChangeArrowheads="1"/>
          </p:cNvSpPr>
          <p:nvPr/>
        </p:nvSpPr>
        <p:spPr bwMode="auto">
          <a:xfrm>
            <a:off x="0" y="1304925"/>
            <a:ext cx="20161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1200" b="1"/>
              <a:t>Default Smoth &amp; Interpol </a:t>
            </a:r>
          </a:p>
        </p:txBody>
      </p:sp>
      <p:sp>
        <p:nvSpPr>
          <p:cNvPr id="71689" name="Text Box 10"/>
          <p:cNvSpPr txBox="1">
            <a:spLocks noChangeArrowheads="1"/>
          </p:cNvSpPr>
          <p:nvPr/>
        </p:nvSpPr>
        <p:spPr bwMode="auto">
          <a:xfrm>
            <a:off x="5461000" y="457200"/>
            <a:ext cx="1268413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100" b="1"/>
              <a:t>Younger</a:t>
            </a:r>
          </a:p>
        </p:txBody>
      </p:sp>
      <p:sp>
        <p:nvSpPr>
          <p:cNvPr id="71690" name="Text Box 11"/>
          <p:cNvSpPr txBox="1">
            <a:spLocks noChangeArrowheads="1"/>
          </p:cNvSpPr>
          <p:nvPr/>
        </p:nvSpPr>
        <p:spPr bwMode="auto">
          <a:xfrm>
            <a:off x="5653088" y="5770563"/>
            <a:ext cx="8826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100" b="1"/>
              <a:t>Older</a:t>
            </a:r>
          </a:p>
        </p:txBody>
      </p:sp>
      <p:sp>
        <p:nvSpPr>
          <p:cNvPr id="62476" name="Rectangle 12"/>
          <p:cNvSpPr>
            <a:spLocks noChangeArrowheads="1"/>
          </p:cNvSpPr>
          <p:nvPr/>
        </p:nvSpPr>
        <p:spPr bwMode="auto">
          <a:xfrm>
            <a:off x="9339263" y="6675438"/>
            <a:ext cx="2852737" cy="1825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7961" dir="2700000" algn="ctr" rotWithShape="0">
              <a:schemeClr val="tx1">
                <a:alpha val="50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200" b="1" i="1">
                <a:solidFill>
                  <a:srgbClr val="93C4EE"/>
                </a:solidFill>
              </a:rPr>
              <a:t>Eberli and Grasmueck  </a:t>
            </a:r>
            <a:r>
              <a:rPr lang="en-US" sz="1200" b="1" i="1">
                <a:solidFill>
                  <a:srgbClr val="FF9933"/>
                </a:solidFill>
              </a:rPr>
              <a:t>CSL Miami 2025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Picture 2"/>
          <p:cNvPicPr>
            <a:picLocks noChangeAspect="1" noChangeArrowheads="1"/>
          </p:cNvPicPr>
          <p:nvPr/>
        </p:nvPicPr>
        <p:blipFill>
          <a:blip r:embed="rId2"/>
          <a:srcRect l="867" t="14735" r="13013" b="8086"/>
          <a:stretch>
            <a:fillRect/>
          </a:stretch>
        </p:blipFill>
        <p:spPr bwMode="auto">
          <a:xfrm>
            <a:off x="1588" y="714375"/>
            <a:ext cx="12190412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6" name="Text Box 3"/>
          <p:cNvSpPr txBox="1">
            <a:spLocks noChangeArrowheads="1"/>
          </p:cNvSpPr>
          <p:nvPr/>
        </p:nvSpPr>
        <p:spPr bwMode="auto">
          <a:xfrm>
            <a:off x="0" y="0"/>
            <a:ext cx="56816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4400" b="1">
                <a:solidFill>
                  <a:srgbClr val="808080"/>
                </a:solidFill>
              </a:rPr>
              <a:t>Fault Discontinuities</a:t>
            </a:r>
          </a:p>
        </p:txBody>
      </p:sp>
      <p:sp>
        <p:nvSpPr>
          <p:cNvPr id="72707" name="Text Box 4"/>
          <p:cNvSpPr txBox="1">
            <a:spLocks noChangeArrowheads="1"/>
          </p:cNvSpPr>
          <p:nvPr/>
        </p:nvSpPr>
        <p:spPr bwMode="auto">
          <a:xfrm>
            <a:off x="8643938" y="0"/>
            <a:ext cx="3578225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2100" b="1">
                <a:solidFill>
                  <a:srgbClr val="FF0000"/>
                </a:solidFill>
              </a:rPr>
              <a:t>A</a:t>
            </a:r>
            <a:r>
              <a:rPr lang="en-US" sz="2100" b="1"/>
              <a:t>utomatic </a:t>
            </a:r>
            <a:r>
              <a:rPr lang="en-US" sz="2100" b="1">
                <a:solidFill>
                  <a:srgbClr val="FF0000"/>
                </a:solidFill>
              </a:rPr>
              <a:t>F</a:t>
            </a:r>
            <a:r>
              <a:rPr lang="en-US" sz="2100" b="1"/>
              <a:t>ault </a:t>
            </a:r>
            <a:r>
              <a:rPr lang="en-US" sz="2100" b="1">
                <a:solidFill>
                  <a:srgbClr val="FF0000"/>
                </a:solidFill>
              </a:rPr>
              <a:t>E</a:t>
            </a:r>
            <a:r>
              <a:rPr lang="en-US" sz="2100" b="1"/>
              <a:t>xtraction</a:t>
            </a:r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9339263" y="6675438"/>
            <a:ext cx="2852737" cy="1825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7961" dir="2700000" algn="ctr" rotWithShape="0">
              <a:schemeClr val="tx1">
                <a:alpha val="50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200" b="1" i="1">
                <a:solidFill>
                  <a:srgbClr val="93C4EE"/>
                </a:solidFill>
              </a:rPr>
              <a:t>Eberli and Grasmueck  </a:t>
            </a:r>
            <a:r>
              <a:rPr lang="en-US" sz="1200" b="1" i="1">
                <a:solidFill>
                  <a:srgbClr val="FF9933"/>
                </a:solidFill>
              </a:rPr>
              <a:t>CSL Miami 2025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Picture 2"/>
          <p:cNvPicPr>
            <a:picLocks noChangeAspect="1" noChangeArrowheads="1"/>
          </p:cNvPicPr>
          <p:nvPr/>
        </p:nvPicPr>
        <p:blipFill>
          <a:blip r:embed="rId2"/>
          <a:srcRect l="867" t="14735" r="13013" b="8086"/>
          <a:stretch>
            <a:fillRect/>
          </a:stretch>
        </p:blipFill>
        <p:spPr bwMode="auto">
          <a:xfrm>
            <a:off x="1588" y="711200"/>
            <a:ext cx="12190412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0" name="Text Box 3"/>
          <p:cNvSpPr txBox="1">
            <a:spLocks noChangeArrowheads="1"/>
          </p:cNvSpPr>
          <p:nvPr/>
        </p:nvSpPr>
        <p:spPr bwMode="auto">
          <a:xfrm>
            <a:off x="0" y="0"/>
            <a:ext cx="56816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4400" b="1">
                <a:solidFill>
                  <a:srgbClr val="808080"/>
                </a:solidFill>
              </a:rPr>
              <a:t>Fault Discontinuities</a:t>
            </a:r>
          </a:p>
        </p:txBody>
      </p:sp>
      <p:sp>
        <p:nvSpPr>
          <p:cNvPr id="73731" name="Text Box 4"/>
          <p:cNvSpPr txBox="1">
            <a:spLocks noChangeArrowheads="1"/>
          </p:cNvSpPr>
          <p:nvPr/>
        </p:nvSpPr>
        <p:spPr bwMode="auto">
          <a:xfrm>
            <a:off x="7573963" y="0"/>
            <a:ext cx="4618037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2100" b="1"/>
              <a:t>Manual Picking &amp; small </a:t>
            </a:r>
            <a:r>
              <a:rPr lang="en-US" sz="2100" b="1">
                <a:solidFill>
                  <a:srgbClr val="FF0000"/>
                </a:solidFill>
              </a:rPr>
              <a:t>AFE</a:t>
            </a:r>
            <a:r>
              <a:rPr lang="en-US" sz="2100" b="1"/>
              <a:t> Faults</a:t>
            </a:r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9339263" y="6675438"/>
            <a:ext cx="2852737" cy="1825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7961" dir="2700000" algn="ctr" rotWithShape="0">
              <a:schemeClr val="tx1">
                <a:alpha val="50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200" b="1" i="1">
                <a:solidFill>
                  <a:srgbClr val="93C4EE"/>
                </a:solidFill>
              </a:rPr>
              <a:t>Eberli and Grasmueck  </a:t>
            </a:r>
            <a:r>
              <a:rPr lang="en-US" sz="1200" b="1" i="1">
                <a:solidFill>
                  <a:srgbClr val="FF9933"/>
                </a:solidFill>
              </a:rPr>
              <a:t>CSL Miami 2025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Picture 2"/>
          <p:cNvPicPr>
            <a:picLocks noChangeAspect="1" noChangeArrowheads="1"/>
          </p:cNvPicPr>
          <p:nvPr/>
        </p:nvPicPr>
        <p:blipFill>
          <a:blip r:embed="rId2"/>
          <a:srcRect l="10612" t="29298" r="23012" b="19017"/>
          <a:stretch>
            <a:fillRect/>
          </a:stretch>
        </p:blipFill>
        <p:spPr bwMode="auto">
          <a:xfrm>
            <a:off x="0" y="1519238"/>
            <a:ext cx="12192000" cy="533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4" name="Text Box 3"/>
          <p:cNvSpPr txBox="1">
            <a:spLocks noChangeArrowheads="1"/>
          </p:cNvSpPr>
          <p:nvPr/>
        </p:nvSpPr>
        <p:spPr bwMode="auto">
          <a:xfrm>
            <a:off x="0" y="0"/>
            <a:ext cx="5032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4400" b="1">
                <a:solidFill>
                  <a:srgbClr val="808080"/>
                </a:solidFill>
              </a:rPr>
              <a:t>Dipline / Strikeline</a:t>
            </a:r>
          </a:p>
        </p:txBody>
      </p:sp>
      <p:sp>
        <p:nvSpPr>
          <p:cNvPr id="74755" name="Text Box 4"/>
          <p:cNvSpPr txBox="1">
            <a:spLocks noChangeArrowheads="1"/>
          </p:cNvSpPr>
          <p:nvPr/>
        </p:nvSpPr>
        <p:spPr bwMode="auto">
          <a:xfrm>
            <a:off x="0" y="1055688"/>
            <a:ext cx="1520825" cy="41275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89025">
              <a:spcBef>
                <a:spcPct val="50000"/>
              </a:spcBef>
            </a:pPr>
            <a:r>
              <a:rPr lang="en-US" sz="2100" b="1"/>
              <a:t>Strikeline </a:t>
            </a:r>
          </a:p>
        </p:txBody>
      </p:sp>
      <p:sp>
        <p:nvSpPr>
          <p:cNvPr id="74756" name="Text Box 5"/>
          <p:cNvSpPr txBox="1">
            <a:spLocks noChangeArrowheads="1"/>
          </p:cNvSpPr>
          <p:nvPr/>
        </p:nvSpPr>
        <p:spPr bwMode="auto">
          <a:xfrm>
            <a:off x="5530850" y="1055688"/>
            <a:ext cx="1109663" cy="41275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89025">
              <a:spcBef>
                <a:spcPct val="50000"/>
              </a:spcBef>
            </a:pPr>
            <a:r>
              <a:rPr lang="en-US" sz="2100" b="1">
                <a:solidFill>
                  <a:schemeClr val="bg1"/>
                </a:solidFill>
              </a:rPr>
              <a:t>Dipline</a:t>
            </a:r>
            <a:r>
              <a:rPr lang="en-US" sz="2100" b="1"/>
              <a:t> </a:t>
            </a:r>
          </a:p>
        </p:txBody>
      </p:sp>
      <p:sp>
        <p:nvSpPr>
          <p:cNvPr id="65542" name="Rectangle 6"/>
          <p:cNvSpPr>
            <a:spLocks noChangeArrowheads="1"/>
          </p:cNvSpPr>
          <p:nvPr/>
        </p:nvSpPr>
        <p:spPr bwMode="auto">
          <a:xfrm>
            <a:off x="9339263" y="6675438"/>
            <a:ext cx="2852737" cy="1825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7961" dir="2700000" algn="ctr" rotWithShape="0">
              <a:schemeClr val="tx1">
                <a:alpha val="50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200" b="1" i="1">
                <a:solidFill>
                  <a:srgbClr val="93C4EE"/>
                </a:solidFill>
              </a:rPr>
              <a:t>Eberli and Grasmueck  </a:t>
            </a:r>
            <a:r>
              <a:rPr lang="en-US" sz="1200" b="1" i="1">
                <a:solidFill>
                  <a:srgbClr val="FF9933"/>
                </a:solidFill>
              </a:rPr>
              <a:t>CSL Miami 2025</a:t>
            </a:r>
          </a:p>
        </p:txBody>
      </p:sp>
      <p:sp>
        <p:nvSpPr>
          <p:cNvPr id="74759" name="Text Box 7"/>
          <p:cNvSpPr txBox="1">
            <a:spLocks noChangeArrowheads="1"/>
          </p:cNvSpPr>
          <p:nvPr/>
        </p:nvSpPr>
        <p:spPr bwMode="auto">
          <a:xfrm>
            <a:off x="371475" y="6513513"/>
            <a:ext cx="1398588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/>
            <a:r>
              <a:rPr lang="en-US" sz="2100" b="1">
                <a:solidFill>
                  <a:schemeClr val="bg1"/>
                </a:solidFill>
              </a:rPr>
              <a:t>Timeslice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Picture 2"/>
          <p:cNvPicPr>
            <a:picLocks noChangeAspect="1" noChangeArrowheads="1"/>
          </p:cNvPicPr>
          <p:nvPr/>
        </p:nvPicPr>
        <p:blipFill>
          <a:blip r:embed="rId2"/>
          <a:srcRect t="23001" r="12712" b="14757"/>
          <a:stretch>
            <a:fillRect/>
          </a:stretch>
        </p:blipFill>
        <p:spPr bwMode="auto">
          <a:xfrm>
            <a:off x="-1588" y="0"/>
            <a:ext cx="12192001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78" name="Picture 3"/>
          <p:cNvPicPr>
            <a:picLocks noChangeAspect="1" noChangeArrowheads="1"/>
          </p:cNvPicPr>
          <p:nvPr/>
        </p:nvPicPr>
        <p:blipFill>
          <a:blip r:embed="rId3"/>
          <a:srcRect l="35585" t="28755" r="22397" b="6265"/>
          <a:stretch>
            <a:fillRect/>
          </a:stretch>
        </p:blipFill>
        <p:spPr bwMode="auto">
          <a:xfrm>
            <a:off x="6353175" y="1970088"/>
            <a:ext cx="5837238" cy="488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79" name="Text Box 4"/>
          <p:cNvSpPr txBox="1">
            <a:spLocks noChangeArrowheads="1"/>
          </p:cNvSpPr>
          <p:nvPr/>
        </p:nvSpPr>
        <p:spPr bwMode="auto">
          <a:xfrm>
            <a:off x="0" y="4475163"/>
            <a:ext cx="1520825" cy="41275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89025">
              <a:spcBef>
                <a:spcPct val="50000"/>
              </a:spcBef>
            </a:pPr>
            <a:r>
              <a:rPr lang="en-US" sz="2100" b="1"/>
              <a:t>Strikeline </a:t>
            </a:r>
          </a:p>
        </p:txBody>
      </p:sp>
      <p:sp>
        <p:nvSpPr>
          <p:cNvPr id="75780" name="Text Box 5"/>
          <p:cNvSpPr txBox="1">
            <a:spLocks noChangeArrowheads="1"/>
          </p:cNvSpPr>
          <p:nvPr/>
        </p:nvSpPr>
        <p:spPr bwMode="auto">
          <a:xfrm>
            <a:off x="6353175" y="6445250"/>
            <a:ext cx="1108075" cy="41275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89025">
              <a:spcBef>
                <a:spcPct val="50000"/>
              </a:spcBef>
            </a:pPr>
            <a:r>
              <a:rPr lang="en-US" sz="2100" b="1">
                <a:solidFill>
                  <a:schemeClr val="bg1"/>
                </a:solidFill>
              </a:rPr>
              <a:t>Dipline</a:t>
            </a:r>
            <a:r>
              <a:rPr lang="en-US" sz="2100" b="1"/>
              <a:t> </a:t>
            </a:r>
          </a:p>
        </p:txBody>
      </p:sp>
      <p:sp>
        <p:nvSpPr>
          <p:cNvPr id="75781" name="Rectangle 6"/>
          <p:cNvSpPr>
            <a:spLocks noChangeArrowheads="1"/>
          </p:cNvSpPr>
          <p:nvPr/>
        </p:nvSpPr>
        <p:spPr bwMode="auto">
          <a:xfrm>
            <a:off x="-1588" y="5013325"/>
            <a:ext cx="6211888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89025"/>
            <a:r>
              <a:rPr lang="en-US" sz="4400" b="1">
                <a:solidFill>
                  <a:srgbClr val="808080"/>
                </a:solidFill>
              </a:rPr>
              <a:t>Reflector Continuity &amp; Unconformities</a:t>
            </a:r>
          </a:p>
        </p:txBody>
      </p:sp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9339263" y="6675438"/>
            <a:ext cx="2852737" cy="1825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7961" dir="2700000" algn="ctr" rotWithShape="0">
              <a:schemeClr val="tx1">
                <a:alpha val="50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200" b="1" i="1">
                <a:solidFill>
                  <a:srgbClr val="93C4EE"/>
                </a:solidFill>
              </a:rPr>
              <a:t>Eberli and Grasmueck  </a:t>
            </a:r>
            <a:r>
              <a:rPr lang="en-US" sz="1200" b="1" i="1">
                <a:solidFill>
                  <a:srgbClr val="FF9933"/>
                </a:solidFill>
              </a:rPr>
              <a:t>CSL Miami 2025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9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325438"/>
            <a:ext cx="12190412" cy="653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6803" name="Group 3"/>
          <p:cNvGrpSpPr>
            <a:grpSpLocks/>
          </p:cNvGrpSpPr>
          <p:nvPr/>
        </p:nvGrpSpPr>
        <p:grpSpPr bwMode="auto">
          <a:xfrm>
            <a:off x="8794750" y="269875"/>
            <a:ext cx="1376363" cy="1882775"/>
            <a:chOff x="5539" y="170"/>
            <a:chExt cx="867" cy="1186"/>
          </a:xfrm>
        </p:grpSpPr>
        <p:sp>
          <p:nvSpPr>
            <p:cNvPr id="76807" name="Line 4"/>
            <p:cNvSpPr>
              <a:spLocks noChangeShapeType="1"/>
            </p:cNvSpPr>
            <p:nvPr/>
          </p:nvSpPr>
          <p:spPr bwMode="auto">
            <a:xfrm flipH="1">
              <a:off x="5539" y="211"/>
              <a:ext cx="468" cy="7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08" name="Line 5"/>
            <p:cNvSpPr>
              <a:spLocks noChangeShapeType="1"/>
            </p:cNvSpPr>
            <p:nvPr/>
          </p:nvSpPr>
          <p:spPr bwMode="auto">
            <a:xfrm>
              <a:off x="6007" y="205"/>
              <a:ext cx="315" cy="11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09" name="Line 6"/>
            <p:cNvSpPr>
              <a:spLocks noChangeShapeType="1"/>
            </p:cNvSpPr>
            <p:nvPr/>
          </p:nvSpPr>
          <p:spPr bwMode="auto">
            <a:xfrm>
              <a:off x="6017" y="210"/>
              <a:ext cx="0" cy="24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76810" name="Group 7"/>
            <p:cNvGrpSpPr>
              <a:grpSpLocks/>
            </p:cNvGrpSpPr>
            <p:nvPr/>
          </p:nvGrpSpPr>
          <p:grpSpPr bwMode="auto">
            <a:xfrm rot="3071275">
              <a:off x="6005" y="233"/>
              <a:ext cx="270" cy="143"/>
              <a:chOff x="6721" y="143"/>
              <a:chExt cx="408" cy="143"/>
            </a:xfrm>
          </p:grpSpPr>
          <p:sp>
            <p:nvSpPr>
              <p:cNvPr id="76816" name="Line 8"/>
              <p:cNvSpPr>
                <a:spLocks noChangeAspect="1" noChangeShapeType="1"/>
              </p:cNvSpPr>
              <p:nvPr/>
            </p:nvSpPr>
            <p:spPr bwMode="auto">
              <a:xfrm rot="540000" flipV="1">
                <a:off x="6727" y="143"/>
                <a:ext cx="402" cy="137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817" name="Line 9"/>
              <p:cNvSpPr>
                <a:spLocks noChangeAspect="1" noChangeShapeType="1"/>
              </p:cNvSpPr>
              <p:nvPr/>
            </p:nvSpPr>
            <p:spPr bwMode="auto">
              <a:xfrm rot="540000" flipV="1">
                <a:off x="6721" y="148"/>
                <a:ext cx="406" cy="13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6811" name="Text Box 10"/>
            <p:cNvSpPr txBox="1">
              <a:spLocks noChangeAspect="1" noChangeArrowheads="1"/>
            </p:cNvSpPr>
            <p:nvPr/>
          </p:nvSpPr>
          <p:spPr bwMode="auto">
            <a:xfrm>
              <a:off x="5738" y="282"/>
              <a:ext cx="242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1089025"/>
              <a:r>
                <a:rPr lang="en-US" sz="2100" b="1">
                  <a:solidFill>
                    <a:srgbClr val="FF0000"/>
                  </a:solidFill>
                </a:rPr>
                <a:t>5m</a:t>
              </a:r>
            </a:p>
          </p:txBody>
        </p:sp>
        <p:grpSp>
          <p:nvGrpSpPr>
            <p:cNvPr id="76812" name="Group 11"/>
            <p:cNvGrpSpPr>
              <a:grpSpLocks noChangeAspect="1"/>
            </p:cNvGrpSpPr>
            <p:nvPr/>
          </p:nvGrpSpPr>
          <p:grpSpPr bwMode="auto">
            <a:xfrm>
              <a:off x="6276" y="323"/>
              <a:ext cx="130" cy="207"/>
              <a:chOff x="2026" y="194"/>
              <a:chExt cx="83" cy="133"/>
            </a:xfrm>
          </p:grpSpPr>
          <p:sp>
            <p:nvSpPr>
              <p:cNvPr id="76814" name="Text Box 12"/>
              <p:cNvSpPr txBox="1">
                <a:spLocks noChangeAspect="1" noChangeArrowheads="1"/>
              </p:cNvSpPr>
              <p:nvPr/>
            </p:nvSpPr>
            <p:spPr bwMode="auto">
              <a:xfrm>
                <a:off x="2026" y="194"/>
                <a:ext cx="77" cy="1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1089025"/>
                <a:r>
                  <a:rPr lang="en-US" sz="2100" b="1">
                    <a:solidFill>
                      <a:schemeClr val="bg1"/>
                    </a:solidFill>
                  </a:rPr>
                  <a:t>N</a:t>
                </a:r>
              </a:p>
            </p:txBody>
          </p:sp>
          <p:sp>
            <p:nvSpPr>
              <p:cNvPr id="76815" name="Text Box 13"/>
              <p:cNvSpPr txBox="1">
                <a:spLocks noChangeAspect="1" noChangeArrowheads="1"/>
              </p:cNvSpPr>
              <p:nvPr/>
            </p:nvSpPr>
            <p:spPr bwMode="auto">
              <a:xfrm>
                <a:off x="2032" y="198"/>
                <a:ext cx="77" cy="1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1089025"/>
                <a:r>
                  <a:rPr lang="en-US" sz="2100" b="1">
                    <a:solidFill>
                      <a:srgbClr val="FF0000"/>
                    </a:solidFill>
                  </a:rPr>
                  <a:t>N</a:t>
                </a:r>
              </a:p>
            </p:txBody>
          </p:sp>
        </p:grpSp>
        <p:sp>
          <p:nvSpPr>
            <p:cNvPr id="76813" name="Line 14"/>
            <p:cNvSpPr>
              <a:spLocks noChangeShapeType="1"/>
            </p:cNvSpPr>
            <p:nvPr/>
          </p:nvSpPr>
          <p:spPr bwMode="auto">
            <a:xfrm>
              <a:off x="6020" y="458"/>
              <a:ext cx="8" cy="898"/>
            </a:xfrm>
            <a:prstGeom prst="line">
              <a:avLst/>
            </a:prstGeom>
            <a:noFill/>
            <a:ln w="19050" cap="rnd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6804" name="Text Box 15"/>
          <p:cNvSpPr txBox="1">
            <a:spLocks noChangeArrowheads="1"/>
          </p:cNvSpPr>
          <p:nvPr/>
        </p:nvSpPr>
        <p:spPr bwMode="auto">
          <a:xfrm>
            <a:off x="1588" y="0"/>
            <a:ext cx="6281737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89025"/>
            <a:r>
              <a:rPr lang="en-US" sz="3600" b="1">
                <a:solidFill>
                  <a:schemeClr val="bg1"/>
                </a:solidFill>
              </a:rPr>
              <a:t>Added BONUS </a:t>
            </a:r>
          </a:p>
          <a:p>
            <a:pPr defTabSz="1089025"/>
            <a:r>
              <a:rPr lang="en-US" sz="3600" b="1">
                <a:solidFill>
                  <a:srgbClr val="FF0000"/>
                </a:solidFill>
              </a:rPr>
              <a:t>Stratal Slices</a:t>
            </a:r>
          </a:p>
          <a:p>
            <a:pPr defTabSz="1089025"/>
            <a:r>
              <a:rPr lang="en-US" sz="3600" b="1">
                <a:solidFill>
                  <a:srgbClr val="FFFF00"/>
                </a:solidFill>
              </a:rPr>
              <a:t>Small Pot-holes</a:t>
            </a:r>
          </a:p>
          <a:p>
            <a:pPr defTabSz="1089025"/>
            <a:r>
              <a:rPr lang="en-US" sz="1400" b="1">
                <a:solidFill>
                  <a:srgbClr val="FFFF00"/>
                </a:solidFill>
              </a:rPr>
              <a:t>about 200 over an Area of 400m</a:t>
            </a:r>
            <a:r>
              <a:rPr lang="en-US" sz="1400" b="1" baseline="3000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76805" name="Text Box 18"/>
          <p:cNvSpPr txBox="1">
            <a:spLocks noChangeArrowheads="1"/>
          </p:cNvSpPr>
          <p:nvPr/>
        </p:nvSpPr>
        <p:spPr bwMode="auto">
          <a:xfrm>
            <a:off x="7307263" y="5168900"/>
            <a:ext cx="323056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en-US" b="1">
                <a:solidFill>
                  <a:schemeClr val="bg1"/>
                </a:solidFill>
              </a:rPr>
              <a:t>show sedimentary Structures much better than Timeslices and are quick and easy to generate</a:t>
            </a:r>
            <a:r>
              <a:rPr lang="en-US"/>
              <a:t>  </a:t>
            </a:r>
          </a:p>
        </p:txBody>
      </p:sp>
      <p:sp>
        <p:nvSpPr>
          <p:cNvPr id="67603" name="Rectangle 19"/>
          <p:cNvSpPr>
            <a:spLocks noChangeArrowheads="1"/>
          </p:cNvSpPr>
          <p:nvPr/>
        </p:nvSpPr>
        <p:spPr bwMode="auto">
          <a:xfrm>
            <a:off x="9339263" y="6675438"/>
            <a:ext cx="2852737" cy="1825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7961" dir="2700000" algn="ctr" rotWithShape="0">
              <a:schemeClr val="tx1">
                <a:alpha val="50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200" b="1" i="1">
                <a:solidFill>
                  <a:srgbClr val="93C4EE"/>
                </a:solidFill>
              </a:rPr>
              <a:t>Eberli and Grasmueck  </a:t>
            </a:r>
            <a:r>
              <a:rPr lang="en-US" sz="1200" b="1" i="1">
                <a:solidFill>
                  <a:srgbClr val="FF9933"/>
                </a:solidFill>
              </a:rPr>
              <a:t>CSL Miami 2025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Picture 2" descr="wheeler1_crop_adje"/>
          <p:cNvPicPr>
            <a:picLocks noChangeAspect="1" noChangeArrowheads="1"/>
          </p:cNvPicPr>
          <p:nvPr/>
        </p:nvPicPr>
        <p:blipFill>
          <a:blip r:embed="rId2"/>
          <a:srcRect l="15485" t="14325" r="13412" b="9505"/>
          <a:stretch>
            <a:fillRect/>
          </a:stretch>
        </p:blipFill>
        <p:spPr bwMode="auto">
          <a:xfrm>
            <a:off x="3175" y="0"/>
            <a:ext cx="36512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26" name="Picture 3" descr="wheeler0_crop_adje"/>
          <p:cNvPicPr>
            <a:picLocks noChangeAspect="1" noChangeArrowheads="1"/>
          </p:cNvPicPr>
          <p:nvPr/>
        </p:nvPicPr>
        <p:blipFill>
          <a:blip r:embed="rId3"/>
          <a:srcRect l="50542" t="19054" r="10109" b="41321"/>
          <a:stretch>
            <a:fillRect/>
          </a:stretch>
        </p:blipFill>
        <p:spPr bwMode="auto">
          <a:xfrm>
            <a:off x="4267200" y="0"/>
            <a:ext cx="3656013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27" name="Picture 4" descr="wheeler2_crop_adj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37575" y="0"/>
            <a:ext cx="3654425" cy="269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8" name="Text Box 5"/>
          <p:cNvSpPr txBox="1">
            <a:spLocks noChangeArrowheads="1"/>
          </p:cNvSpPr>
          <p:nvPr/>
        </p:nvSpPr>
        <p:spPr bwMode="auto">
          <a:xfrm>
            <a:off x="4960938" y="2782888"/>
            <a:ext cx="22669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400" b="1"/>
              <a:t>3D </a:t>
            </a:r>
            <a:r>
              <a:rPr lang="en-US" sz="2400" b="1">
                <a:solidFill>
                  <a:srgbClr val="FF0000"/>
                </a:solidFill>
              </a:rPr>
              <a:t>RGT</a:t>
            </a:r>
            <a:r>
              <a:rPr lang="en-US" sz="2400" b="1"/>
              <a:t> Model</a:t>
            </a:r>
          </a:p>
          <a:p>
            <a:pPr algn="ctr" defTabSz="1089025"/>
            <a:r>
              <a:rPr lang="en-US" sz="1200" b="1">
                <a:solidFill>
                  <a:srgbClr val="FF0000"/>
                </a:solidFill>
              </a:rPr>
              <a:t>R</a:t>
            </a:r>
            <a:r>
              <a:rPr lang="en-US" sz="1200" b="1"/>
              <a:t>elative </a:t>
            </a:r>
            <a:r>
              <a:rPr lang="en-US" sz="1200" b="1">
                <a:solidFill>
                  <a:srgbClr val="FF0000"/>
                </a:solidFill>
              </a:rPr>
              <a:t>G</a:t>
            </a:r>
            <a:r>
              <a:rPr lang="en-US" sz="1200" b="1"/>
              <a:t>eologic </a:t>
            </a:r>
            <a:r>
              <a:rPr lang="en-US" sz="1200" b="1">
                <a:solidFill>
                  <a:srgbClr val="FF0000"/>
                </a:solidFill>
              </a:rPr>
              <a:t>T</a:t>
            </a:r>
            <a:r>
              <a:rPr lang="en-US" sz="1200" b="1"/>
              <a:t>ime</a:t>
            </a:r>
          </a:p>
        </p:txBody>
      </p:sp>
      <p:sp>
        <p:nvSpPr>
          <p:cNvPr id="77829" name="AutoShape 6"/>
          <p:cNvSpPr>
            <a:spLocks noChangeArrowheads="1"/>
          </p:cNvSpPr>
          <p:nvPr/>
        </p:nvSpPr>
        <p:spPr bwMode="auto">
          <a:xfrm rot="5400000">
            <a:off x="3686175" y="1381126"/>
            <a:ext cx="523875" cy="3810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sp>
        <p:nvSpPr>
          <p:cNvPr id="77830" name="Text Box 7"/>
          <p:cNvSpPr txBox="1">
            <a:spLocks noChangeArrowheads="1"/>
          </p:cNvSpPr>
          <p:nvPr/>
        </p:nvSpPr>
        <p:spPr bwMode="auto">
          <a:xfrm>
            <a:off x="531813" y="2782888"/>
            <a:ext cx="2557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2400" b="1"/>
              <a:t>3D Seismic Data</a:t>
            </a:r>
          </a:p>
        </p:txBody>
      </p:sp>
      <p:sp>
        <p:nvSpPr>
          <p:cNvPr id="77831" name="Text Box 8"/>
          <p:cNvSpPr txBox="1">
            <a:spLocks noChangeArrowheads="1"/>
          </p:cNvSpPr>
          <p:nvPr/>
        </p:nvSpPr>
        <p:spPr bwMode="auto">
          <a:xfrm>
            <a:off x="8537575" y="2781300"/>
            <a:ext cx="2674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400" b="1"/>
              <a:t>Wheeler Diagram</a:t>
            </a:r>
          </a:p>
        </p:txBody>
      </p:sp>
      <p:sp>
        <p:nvSpPr>
          <p:cNvPr id="77832" name="AutoShape 9"/>
          <p:cNvSpPr>
            <a:spLocks noChangeArrowheads="1"/>
          </p:cNvSpPr>
          <p:nvPr/>
        </p:nvSpPr>
        <p:spPr bwMode="auto">
          <a:xfrm rot="5400000">
            <a:off x="7980362" y="1381126"/>
            <a:ext cx="523875" cy="3810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pic>
        <p:nvPicPr>
          <p:cNvPr id="77833" name="Picture 10" descr="wheeler5_crop_adj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37575" y="3429000"/>
            <a:ext cx="3654425" cy="269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34" name="Text Box 11"/>
          <p:cNvSpPr txBox="1">
            <a:spLocks noChangeArrowheads="1"/>
          </p:cNvSpPr>
          <p:nvPr/>
        </p:nvSpPr>
        <p:spPr bwMode="auto">
          <a:xfrm>
            <a:off x="8537575" y="6246813"/>
            <a:ext cx="179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400" b="1"/>
              <a:t>Sequences</a:t>
            </a:r>
          </a:p>
        </p:txBody>
      </p:sp>
      <p:sp>
        <p:nvSpPr>
          <p:cNvPr id="77835" name="AutoShape 12"/>
          <p:cNvSpPr>
            <a:spLocks noChangeArrowheads="1"/>
          </p:cNvSpPr>
          <p:nvPr/>
        </p:nvSpPr>
        <p:spPr bwMode="auto">
          <a:xfrm rot="10800000">
            <a:off x="11347450" y="3079750"/>
            <a:ext cx="523875" cy="1603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sp>
        <p:nvSpPr>
          <p:cNvPr id="77836" name="AutoShape 13"/>
          <p:cNvSpPr>
            <a:spLocks noChangeArrowheads="1"/>
          </p:cNvSpPr>
          <p:nvPr/>
        </p:nvSpPr>
        <p:spPr bwMode="auto">
          <a:xfrm>
            <a:off x="11347450" y="2838450"/>
            <a:ext cx="523875" cy="1603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sp>
        <p:nvSpPr>
          <p:cNvPr id="77837" name="Text Box 14"/>
          <p:cNvSpPr txBox="1">
            <a:spLocks noChangeArrowheads="1"/>
          </p:cNvSpPr>
          <p:nvPr/>
        </p:nvSpPr>
        <p:spPr bwMode="auto">
          <a:xfrm>
            <a:off x="757238" y="5837238"/>
            <a:ext cx="73469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3200" b="1"/>
              <a:t>Paleoscan™</a:t>
            </a:r>
          </a:p>
          <a:p>
            <a:pPr algn="ctr" defTabSz="1089025"/>
            <a:r>
              <a:rPr lang="en-US" sz="3200" b="1">
                <a:solidFill>
                  <a:srgbClr val="FF0000"/>
                </a:solidFill>
              </a:rPr>
              <a:t>A</a:t>
            </a:r>
            <a:r>
              <a:rPr lang="en-US" sz="3200" b="1"/>
              <a:t>utomated </a:t>
            </a:r>
            <a:r>
              <a:rPr lang="en-US" sz="3200" b="1">
                <a:solidFill>
                  <a:srgbClr val="FF0000"/>
                </a:solidFill>
              </a:rPr>
              <a:t>S</a:t>
            </a:r>
            <a:r>
              <a:rPr lang="en-US" sz="3200" b="1"/>
              <a:t>equence </a:t>
            </a:r>
            <a:r>
              <a:rPr lang="en-US" sz="3200" b="1">
                <a:solidFill>
                  <a:srgbClr val="FF0000"/>
                </a:solidFill>
              </a:rPr>
              <a:t>S</a:t>
            </a:r>
            <a:r>
              <a:rPr lang="en-US" sz="3200" b="1"/>
              <a:t>tratigraphy ?</a:t>
            </a:r>
            <a:r>
              <a:rPr lang="en-US" sz="2100" b="1"/>
              <a:t>  </a:t>
            </a:r>
          </a:p>
        </p:txBody>
      </p:sp>
      <p:pic>
        <p:nvPicPr>
          <p:cNvPr id="77838" name="Picture 15"/>
          <p:cNvPicPr>
            <a:picLocks noChangeAspect="1" noChangeArrowheads="1"/>
          </p:cNvPicPr>
          <p:nvPr/>
        </p:nvPicPr>
        <p:blipFill>
          <a:blip r:embed="rId6"/>
          <a:srcRect l="1462" t="5052" r="2525" b="24127"/>
          <a:stretch>
            <a:fillRect/>
          </a:stretch>
        </p:blipFill>
        <p:spPr bwMode="auto">
          <a:xfrm>
            <a:off x="3175" y="3422650"/>
            <a:ext cx="7920038" cy="23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24" name="Rectangle 16"/>
          <p:cNvSpPr>
            <a:spLocks noChangeArrowheads="1"/>
          </p:cNvSpPr>
          <p:nvPr/>
        </p:nvSpPr>
        <p:spPr bwMode="auto">
          <a:xfrm>
            <a:off x="9339263" y="6675438"/>
            <a:ext cx="2852737" cy="1825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7961" dir="2700000" algn="ctr" rotWithShape="0">
              <a:schemeClr val="tx1">
                <a:alpha val="50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200" b="1" i="1">
                <a:solidFill>
                  <a:srgbClr val="93C4EE"/>
                </a:solidFill>
              </a:rPr>
              <a:t>Eberli and Grasmueck  </a:t>
            </a:r>
            <a:r>
              <a:rPr lang="en-US" sz="1200" b="1" i="1">
                <a:solidFill>
                  <a:srgbClr val="FF9933"/>
                </a:solidFill>
              </a:rPr>
              <a:t>CSL Miami 2025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Picture 2" descr="wheeler1_crop_adje"/>
          <p:cNvPicPr>
            <a:picLocks noChangeAspect="1" noChangeArrowheads="1"/>
          </p:cNvPicPr>
          <p:nvPr/>
        </p:nvPicPr>
        <p:blipFill>
          <a:blip r:embed="rId2"/>
          <a:srcRect l="15485" t="14325" r="13412" b="9505"/>
          <a:stretch>
            <a:fillRect/>
          </a:stretch>
        </p:blipFill>
        <p:spPr bwMode="auto">
          <a:xfrm>
            <a:off x="3175" y="0"/>
            <a:ext cx="36512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0" name="Picture 3" descr="wheeler0_crop_adje"/>
          <p:cNvPicPr>
            <a:picLocks noChangeAspect="1" noChangeArrowheads="1"/>
          </p:cNvPicPr>
          <p:nvPr/>
        </p:nvPicPr>
        <p:blipFill>
          <a:blip r:embed="rId3"/>
          <a:srcRect l="50542" t="19054" r="10109" b="41321"/>
          <a:stretch>
            <a:fillRect/>
          </a:stretch>
        </p:blipFill>
        <p:spPr bwMode="auto">
          <a:xfrm>
            <a:off x="4267200" y="0"/>
            <a:ext cx="3656013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1" name="Picture 4" descr="wheeler2_crop_adj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37575" y="0"/>
            <a:ext cx="3654425" cy="269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2" name="Text Box 5"/>
          <p:cNvSpPr txBox="1">
            <a:spLocks noChangeArrowheads="1"/>
          </p:cNvSpPr>
          <p:nvPr/>
        </p:nvSpPr>
        <p:spPr bwMode="auto">
          <a:xfrm>
            <a:off x="4960938" y="2782888"/>
            <a:ext cx="22669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400" b="1"/>
              <a:t>3D </a:t>
            </a:r>
            <a:r>
              <a:rPr lang="en-US" sz="2400" b="1">
                <a:solidFill>
                  <a:srgbClr val="FF0000"/>
                </a:solidFill>
              </a:rPr>
              <a:t>RGT</a:t>
            </a:r>
            <a:r>
              <a:rPr lang="en-US" sz="2400" b="1"/>
              <a:t> Model</a:t>
            </a:r>
          </a:p>
          <a:p>
            <a:pPr algn="ctr" defTabSz="1089025"/>
            <a:r>
              <a:rPr lang="en-US" sz="1200" b="1">
                <a:solidFill>
                  <a:srgbClr val="FF0000"/>
                </a:solidFill>
              </a:rPr>
              <a:t>R</a:t>
            </a:r>
            <a:r>
              <a:rPr lang="en-US" sz="1200" b="1"/>
              <a:t>elative </a:t>
            </a:r>
            <a:r>
              <a:rPr lang="en-US" sz="1200" b="1">
                <a:solidFill>
                  <a:srgbClr val="FF0000"/>
                </a:solidFill>
              </a:rPr>
              <a:t>G</a:t>
            </a:r>
            <a:r>
              <a:rPr lang="en-US" sz="1200" b="1"/>
              <a:t>eologic </a:t>
            </a:r>
            <a:r>
              <a:rPr lang="en-US" sz="1200" b="1">
                <a:solidFill>
                  <a:srgbClr val="FF0000"/>
                </a:solidFill>
              </a:rPr>
              <a:t>T</a:t>
            </a:r>
            <a:r>
              <a:rPr lang="en-US" sz="1200" b="1"/>
              <a:t>ime</a:t>
            </a:r>
          </a:p>
        </p:txBody>
      </p:sp>
      <p:sp>
        <p:nvSpPr>
          <p:cNvPr id="78853" name="AutoShape 6"/>
          <p:cNvSpPr>
            <a:spLocks noChangeArrowheads="1"/>
          </p:cNvSpPr>
          <p:nvPr/>
        </p:nvSpPr>
        <p:spPr bwMode="auto">
          <a:xfrm rot="5400000">
            <a:off x="3686175" y="1381126"/>
            <a:ext cx="523875" cy="3810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sp>
        <p:nvSpPr>
          <p:cNvPr id="78854" name="Text Box 7"/>
          <p:cNvSpPr txBox="1">
            <a:spLocks noChangeArrowheads="1"/>
          </p:cNvSpPr>
          <p:nvPr/>
        </p:nvSpPr>
        <p:spPr bwMode="auto">
          <a:xfrm>
            <a:off x="531813" y="2782888"/>
            <a:ext cx="2557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89025"/>
            <a:r>
              <a:rPr lang="en-US" sz="2400" b="1"/>
              <a:t>3D Seismic Data</a:t>
            </a:r>
          </a:p>
        </p:txBody>
      </p:sp>
      <p:sp>
        <p:nvSpPr>
          <p:cNvPr id="78855" name="Text Box 8"/>
          <p:cNvSpPr txBox="1">
            <a:spLocks noChangeArrowheads="1"/>
          </p:cNvSpPr>
          <p:nvPr/>
        </p:nvSpPr>
        <p:spPr bwMode="auto">
          <a:xfrm>
            <a:off x="8537575" y="2781300"/>
            <a:ext cx="2674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400" b="1"/>
              <a:t>Wheeler Diagram</a:t>
            </a:r>
          </a:p>
        </p:txBody>
      </p:sp>
      <p:sp>
        <p:nvSpPr>
          <p:cNvPr id="78856" name="AutoShape 9"/>
          <p:cNvSpPr>
            <a:spLocks noChangeArrowheads="1"/>
          </p:cNvSpPr>
          <p:nvPr/>
        </p:nvSpPr>
        <p:spPr bwMode="auto">
          <a:xfrm rot="5400000">
            <a:off x="7980362" y="1381126"/>
            <a:ext cx="523875" cy="3810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pic>
        <p:nvPicPr>
          <p:cNvPr id="78857" name="Picture 10" descr="wheeler5_crop_adj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37575" y="3429000"/>
            <a:ext cx="3654425" cy="269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8" name="Text Box 11"/>
          <p:cNvSpPr txBox="1">
            <a:spLocks noChangeArrowheads="1"/>
          </p:cNvSpPr>
          <p:nvPr/>
        </p:nvSpPr>
        <p:spPr bwMode="auto">
          <a:xfrm>
            <a:off x="8537575" y="6246813"/>
            <a:ext cx="179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2400" b="1"/>
              <a:t>Sequences</a:t>
            </a:r>
          </a:p>
        </p:txBody>
      </p:sp>
      <p:sp>
        <p:nvSpPr>
          <p:cNvPr id="78859" name="AutoShape 12"/>
          <p:cNvSpPr>
            <a:spLocks noChangeArrowheads="1"/>
          </p:cNvSpPr>
          <p:nvPr/>
        </p:nvSpPr>
        <p:spPr bwMode="auto">
          <a:xfrm rot="10800000">
            <a:off x="11347450" y="3079750"/>
            <a:ext cx="523875" cy="1603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sp>
        <p:nvSpPr>
          <p:cNvPr id="78860" name="AutoShape 13"/>
          <p:cNvSpPr>
            <a:spLocks noChangeArrowheads="1"/>
          </p:cNvSpPr>
          <p:nvPr/>
        </p:nvSpPr>
        <p:spPr bwMode="auto">
          <a:xfrm>
            <a:off x="11347450" y="2838450"/>
            <a:ext cx="523875" cy="1603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1089025"/>
            <a:endParaRPr lang="en-US" sz="2100" b="1">
              <a:solidFill>
                <a:srgbClr val="FF0000"/>
              </a:solidFill>
            </a:endParaRPr>
          </a:p>
        </p:txBody>
      </p:sp>
      <p:sp>
        <p:nvSpPr>
          <p:cNvPr id="78861" name="Text Box 14"/>
          <p:cNvSpPr txBox="1">
            <a:spLocks noChangeArrowheads="1"/>
          </p:cNvSpPr>
          <p:nvPr/>
        </p:nvSpPr>
        <p:spPr bwMode="auto">
          <a:xfrm>
            <a:off x="973138" y="5837238"/>
            <a:ext cx="691673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89025"/>
            <a:r>
              <a:rPr lang="en-US" sz="3200" b="1"/>
              <a:t>Paleoscan™</a:t>
            </a:r>
          </a:p>
          <a:p>
            <a:pPr algn="ctr" defTabSz="1089025"/>
            <a:r>
              <a:rPr lang="en-US" sz="3200" b="1">
                <a:solidFill>
                  <a:srgbClr val="33CCFF"/>
                </a:solidFill>
              </a:rPr>
              <a:t>Enhanced</a:t>
            </a:r>
            <a:r>
              <a:rPr lang="en-US" sz="3200" b="1"/>
              <a:t> Sequence Stratigraphy </a:t>
            </a:r>
            <a:r>
              <a:rPr lang="en-US" sz="2100" b="1"/>
              <a:t>  </a:t>
            </a:r>
          </a:p>
        </p:txBody>
      </p:sp>
      <p:pic>
        <p:nvPicPr>
          <p:cNvPr id="78862" name="Picture 15"/>
          <p:cNvPicPr>
            <a:picLocks noChangeAspect="1" noChangeArrowheads="1"/>
          </p:cNvPicPr>
          <p:nvPr/>
        </p:nvPicPr>
        <p:blipFill>
          <a:blip r:embed="rId6"/>
          <a:srcRect l="1462" t="5052" r="2525" b="24127"/>
          <a:stretch>
            <a:fillRect/>
          </a:stretch>
        </p:blipFill>
        <p:spPr bwMode="auto">
          <a:xfrm>
            <a:off x="3175" y="3422650"/>
            <a:ext cx="7920038" cy="23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48" name="Rectangle 16"/>
          <p:cNvSpPr>
            <a:spLocks noChangeArrowheads="1"/>
          </p:cNvSpPr>
          <p:nvPr/>
        </p:nvSpPr>
        <p:spPr bwMode="auto">
          <a:xfrm>
            <a:off x="9339263" y="6675438"/>
            <a:ext cx="2852737" cy="1825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7961" dir="2700000" algn="ctr" rotWithShape="0">
              <a:schemeClr val="tx1">
                <a:alpha val="50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200" b="1" i="1">
                <a:solidFill>
                  <a:srgbClr val="93C4EE"/>
                </a:solidFill>
              </a:rPr>
              <a:t>Eberli and Grasmueck  </a:t>
            </a:r>
            <a:r>
              <a:rPr lang="en-US" sz="1200" b="1" i="1">
                <a:solidFill>
                  <a:srgbClr val="FF9933"/>
                </a:solidFill>
              </a:rPr>
              <a:t>CSL Miami 2025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873" name="Group 6"/>
          <p:cNvGrpSpPr>
            <a:grpSpLocks/>
          </p:cNvGrpSpPr>
          <p:nvPr/>
        </p:nvGrpSpPr>
        <p:grpSpPr bwMode="auto">
          <a:xfrm>
            <a:off x="10290175" y="165100"/>
            <a:ext cx="1817688" cy="893763"/>
            <a:chOff x="7717564" y="123695"/>
            <a:chExt cx="1363532" cy="669860"/>
          </a:xfrm>
        </p:grpSpPr>
        <p:pic>
          <p:nvPicPr>
            <p:cNvPr id="79876" name="Picture 4" descr="2009 CSL-logo.tif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800977" y="123695"/>
              <a:ext cx="1019175" cy="524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5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7717564" y="600807"/>
              <a:ext cx="1363532" cy="1927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67" dirty="0">
                  <a:latin typeface="+mn-lt"/>
                  <a:cs typeface="+mn-cs"/>
                </a:rPr>
                <a:t>Eberli &amp; </a:t>
              </a:r>
              <a:r>
                <a:rPr lang="en-US" sz="1067" dirty="0" err="1">
                  <a:latin typeface="+mn-lt"/>
                  <a:cs typeface="+mn-cs"/>
                </a:rPr>
                <a:t>Grasmueck</a:t>
              </a:r>
              <a:r>
                <a:rPr lang="en-US" sz="1067" dirty="0">
                  <a:latin typeface="+mn-lt"/>
                  <a:cs typeface="+mn-cs"/>
                </a:rPr>
                <a:t> 2025</a:t>
              </a:r>
            </a:p>
          </p:txBody>
        </p:sp>
      </p:grpSp>
      <p:sp>
        <p:nvSpPr>
          <p:cNvPr id="79874" name="Title 7"/>
          <p:cNvSpPr>
            <a:spLocks noGrp="1"/>
          </p:cNvSpPr>
          <p:nvPr>
            <p:ph type="title" idx="4294967295"/>
          </p:nvPr>
        </p:nvSpPr>
        <p:spPr>
          <a:xfrm>
            <a:off x="804863" y="119063"/>
            <a:ext cx="9877425" cy="692150"/>
          </a:xfrm>
        </p:spPr>
        <p:txBody>
          <a:bodyPr/>
          <a:lstStyle/>
          <a:p>
            <a:pPr eaLnBrk="1" hangingPunct="1"/>
            <a:r>
              <a:rPr lang="en-US" sz="4000" smtClean="0">
                <a:latin typeface="Calibri" pitchFamily="34" charset="0"/>
              </a:rPr>
              <a:t>Conclusions &amp; Implications </a:t>
            </a:r>
          </a:p>
        </p:txBody>
      </p:sp>
      <p:sp>
        <p:nvSpPr>
          <p:cNvPr id="79875" name="TextBox 8"/>
          <p:cNvSpPr txBox="1">
            <a:spLocks noChangeArrowheads="1"/>
          </p:cNvSpPr>
          <p:nvPr/>
        </p:nvSpPr>
        <p:spPr bwMode="auto">
          <a:xfrm>
            <a:off x="804863" y="1500188"/>
            <a:ext cx="10955337" cy="516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79413" indent="-379413">
              <a:buFontTx/>
              <a:buChar char="-"/>
            </a:pPr>
            <a:r>
              <a:rPr lang="en-US" sz="3700">
                <a:latin typeface="Calibri" pitchFamily="34" charset="0"/>
              </a:rPr>
              <a:t>Sequence Stratigraphy is not used much anymore!</a:t>
            </a:r>
          </a:p>
          <a:p>
            <a:pPr marL="379413" indent="-379413"/>
            <a:r>
              <a:rPr lang="en-US" sz="3700">
                <a:latin typeface="Calibri" pitchFamily="34" charset="0"/>
              </a:rPr>
              <a:t>                                                               </a:t>
            </a:r>
            <a:r>
              <a:rPr lang="en-US" sz="3700">
                <a:solidFill>
                  <a:srgbClr val="808080"/>
                </a:solidFill>
                <a:latin typeface="Calibri" pitchFamily="34" charset="0"/>
              </a:rPr>
              <a:t>…..many reasons</a:t>
            </a:r>
          </a:p>
          <a:p>
            <a:pPr marL="379413" indent="-379413">
              <a:buFontTx/>
              <a:buChar char="-"/>
            </a:pPr>
            <a:endParaRPr lang="en-US" sz="3700">
              <a:latin typeface="Calibri" pitchFamily="34" charset="0"/>
            </a:endParaRPr>
          </a:p>
          <a:p>
            <a:pPr marL="379413" indent="-379413">
              <a:buFontTx/>
              <a:buChar char="-"/>
            </a:pPr>
            <a:r>
              <a:rPr lang="en-US" sz="3700">
                <a:latin typeface="Calibri" pitchFamily="34" charset="0"/>
              </a:rPr>
              <a:t>If it is used, often with the wrong method</a:t>
            </a:r>
            <a:endParaRPr lang="en-US" sz="3700">
              <a:solidFill>
                <a:srgbClr val="808080"/>
              </a:solidFill>
              <a:latin typeface="Calibri" pitchFamily="34" charset="0"/>
            </a:endParaRPr>
          </a:p>
          <a:p>
            <a:pPr marL="379413" indent="-379413"/>
            <a:r>
              <a:rPr lang="en-US" sz="3700">
                <a:latin typeface="Calibri" pitchFamily="34" charset="0"/>
              </a:rPr>
              <a:t>                                      </a:t>
            </a:r>
            <a:r>
              <a:rPr lang="en-US" sz="3700">
                <a:solidFill>
                  <a:srgbClr val="808080"/>
                </a:solidFill>
                <a:latin typeface="Calibri" pitchFamily="34" charset="0"/>
              </a:rPr>
              <a:t>…..Loss of Prediction Capability</a:t>
            </a:r>
          </a:p>
          <a:p>
            <a:pPr marL="379413" indent="-379413">
              <a:buFontTx/>
              <a:buChar char="-"/>
            </a:pPr>
            <a:endParaRPr lang="en-US" sz="3700">
              <a:latin typeface="Calibri" pitchFamily="34" charset="0"/>
            </a:endParaRPr>
          </a:p>
          <a:p>
            <a:pPr marL="379413" indent="-379413">
              <a:buFontTx/>
              <a:buChar char="-"/>
            </a:pPr>
            <a:r>
              <a:rPr lang="en-US" sz="3700">
                <a:latin typeface="Calibri" pitchFamily="34" charset="0"/>
              </a:rPr>
              <a:t>With the new  RGT Tools and Models  we can take  Sequence Stratigraphy to a new Level</a:t>
            </a:r>
          </a:p>
          <a:p>
            <a:pPr marL="379413" indent="-379413"/>
            <a:r>
              <a:rPr lang="en-US" sz="3700">
                <a:latin typeface="Calibri" pitchFamily="34" charset="0"/>
              </a:rPr>
              <a:t>                                                     </a:t>
            </a:r>
            <a:r>
              <a:rPr lang="en-US" sz="3700">
                <a:solidFill>
                  <a:srgbClr val="808080"/>
                </a:solidFill>
                <a:latin typeface="Calibri" pitchFamily="34" charset="0"/>
              </a:rPr>
              <a:t>…..needs Skill and Time</a:t>
            </a:r>
            <a:r>
              <a:rPr lang="en-US" sz="3700">
                <a:latin typeface="Calibri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/>
          <p:cNvPicPr>
            <a:picLocks noChangeAspect="1" noChangeArrowheads="1"/>
          </p:cNvPicPr>
          <p:nvPr/>
        </p:nvPicPr>
        <p:blipFill>
          <a:blip r:embed="rId2"/>
          <a:srcRect l="839" t="1476" r="1341" b="1476"/>
          <a:stretch>
            <a:fillRect/>
          </a:stretch>
        </p:blipFill>
        <p:spPr bwMode="auto">
          <a:xfrm>
            <a:off x="8329613" y="1665288"/>
            <a:ext cx="3394075" cy="402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/>
          <a:srcRect l="778" t="3902" r="1038" b="5853"/>
          <a:stretch>
            <a:fillRect/>
          </a:stretch>
        </p:blipFill>
        <p:spPr bwMode="auto">
          <a:xfrm>
            <a:off x="492125" y="1360488"/>
            <a:ext cx="7791450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82625" y="5865813"/>
            <a:ext cx="1127760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33" dirty="0">
                <a:solidFill>
                  <a:schemeClr val="tx1"/>
                </a:solidFill>
              </a:rPr>
              <a:t>Are the prograding sequences sea level controlled?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33" dirty="0">
                <a:solidFill>
                  <a:schemeClr val="tx1"/>
                </a:solidFill>
              </a:rPr>
              <a:t>What is the timing of the seismic sequence boundaries? Are seismic reflections time line? 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6875" y="39688"/>
            <a:ext cx="10520363" cy="9239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latin typeface="+mn-lt"/>
              </a:rPr>
              <a:t>Testing Assumptions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00050" y="909638"/>
            <a:ext cx="11277600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33" dirty="0">
                <a:solidFill>
                  <a:schemeClr val="tx2"/>
                </a:solidFill>
              </a:rPr>
              <a:t>The Bahamas Transect: Test of sequence stratigraphic concept in carbonates</a:t>
            </a:r>
          </a:p>
        </p:txBody>
      </p:sp>
      <p:sp>
        <p:nvSpPr>
          <p:cNvPr id="32774" name="Text Box 4"/>
          <p:cNvSpPr txBox="1">
            <a:spLocks noChangeArrowheads="1"/>
          </p:cNvSpPr>
          <p:nvPr/>
        </p:nvSpPr>
        <p:spPr bwMode="auto">
          <a:xfrm>
            <a:off x="8623300" y="5764213"/>
            <a:ext cx="30543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latin typeface="Helvetica" pitchFamily="34" charset="0"/>
                <a:ea typeface="ＭＳ Ｐゴシック" pitchFamily="34" charset="-128"/>
              </a:rPr>
              <a:t>Eberli et al. 1998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8397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963" y="285750"/>
            <a:ext cx="10529887" cy="4159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The mess we are in</a:t>
            </a:r>
          </a:p>
        </p:txBody>
      </p:sp>
      <p:pic>
        <p:nvPicPr>
          <p:cNvPr id="84994" name="Content Placeholder 3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>
          <a:xfrm>
            <a:off x="149225" y="1081088"/>
            <a:ext cx="7754938" cy="5141912"/>
          </a:xfrm>
        </p:spPr>
      </p:pic>
      <p:pic>
        <p:nvPicPr>
          <p:cNvPr id="8499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38950" y="1214438"/>
            <a:ext cx="5116513" cy="260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6" name="TextBox 6"/>
          <p:cNvSpPr txBox="1">
            <a:spLocks noChangeArrowheads="1"/>
          </p:cNvSpPr>
          <p:nvPr/>
        </p:nvSpPr>
        <p:spPr bwMode="auto">
          <a:xfrm>
            <a:off x="554038" y="5376863"/>
            <a:ext cx="22733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Proust et al. (2018) using forced regression model of Catuneanu</a:t>
            </a:r>
          </a:p>
        </p:txBody>
      </p:sp>
      <p:pic>
        <p:nvPicPr>
          <p:cNvPr id="84997" name="Content Placeholder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56425" y="4389438"/>
            <a:ext cx="4826000" cy="183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8" name="TextBox 7"/>
          <p:cNvSpPr txBox="1">
            <a:spLocks noChangeArrowheads="1"/>
          </p:cNvSpPr>
          <p:nvPr/>
        </p:nvSpPr>
        <p:spPr bwMode="auto">
          <a:xfrm>
            <a:off x="668338" y="2071688"/>
            <a:ext cx="22336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Miller et al. 2013</a:t>
            </a:r>
          </a:p>
        </p:txBody>
      </p:sp>
      <p:sp>
        <p:nvSpPr>
          <p:cNvPr id="84999" name="TextBox 8"/>
          <p:cNvSpPr txBox="1">
            <a:spLocks noChangeArrowheads="1"/>
          </p:cNvSpPr>
          <p:nvPr/>
        </p:nvSpPr>
        <p:spPr bwMode="auto">
          <a:xfrm>
            <a:off x="750888" y="3819525"/>
            <a:ext cx="2151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Aali et al. (2021)</a:t>
            </a:r>
          </a:p>
        </p:txBody>
      </p:sp>
      <p:grpSp>
        <p:nvGrpSpPr>
          <p:cNvPr id="85000" name="Group 9"/>
          <p:cNvGrpSpPr>
            <a:grpSpLocks/>
          </p:cNvGrpSpPr>
          <p:nvPr/>
        </p:nvGrpSpPr>
        <p:grpSpPr bwMode="auto">
          <a:xfrm>
            <a:off x="10290175" y="165100"/>
            <a:ext cx="1817688" cy="893763"/>
            <a:chOff x="7717564" y="123695"/>
            <a:chExt cx="1363532" cy="669860"/>
          </a:xfrm>
        </p:grpSpPr>
        <p:pic>
          <p:nvPicPr>
            <p:cNvPr id="85001" name="Picture 10" descr="2009 CSL-logo.tiff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800977" y="123695"/>
              <a:ext cx="1019175" cy="524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11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7717564" y="600807"/>
              <a:ext cx="1363532" cy="1927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67" dirty="0">
                  <a:latin typeface="+mn-lt"/>
                  <a:cs typeface="+mn-cs"/>
                </a:rPr>
                <a:t>Eberli &amp; </a:t>
              </a:r>
              <a:r>
                <a:rPr lang="en-US" sz="1067" dirty="0" err="1">
                  <a:latin typeface="+mn-lt"/>
                  <a:cs typeface="+mn-cs"/>
                </a:rPr>
                <a:t>Grasmueck</a:t>
              </a:r>
              <a:r>
                <a:rPr lang="en-US" sz="1067" dirty="0">
                  <a:latin typeface="+mn-lt"/>
                  <a:cs typeface="+mn-cs"/>
                </a:rPr>
                <a:t> 2025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latin typeface="+mn-lt"/>
              </a:rPr>
              <a:t>Seismic reflections are timelines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 l="800" t="3696" r="3049" b="2463"/>
          <a:stretch>
            <a:fillRect/>
          </a:stretch>
        </p:blipFill>
        <p:spPr bwMode="auto">
          <a:xfrm>
            <a:off x="341313" y="1231900"/>
            <a:ext cx="6484937" cy="49434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3795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4675" y="1231900"/>
            <a:ext cx="5072063" cy="2589213"/>
          </a:xfrm>
          <a:prstGeom prst="rect">
            <a:avLst/>
          </a:prstGeom>
          <a:noFill/>
          <a:ln w="9525" cap="sq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826250" y="4300538"/>
            <a:ext cx="5170488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33" dirty="0" err="1">
                <a:solidFill>
                  <a:schemeClr val="tx1"/>
                </a:solidFill>
              </a:rPr>
              <a:t>Biostratigraphic</a:t>
            </a:r>
            <a:r>
              <a:rPr lang="en-US" sz="2133" dirty="0">
                <a:solidFill>
                  <a:schemeClr val="tx1"/>
                </a:solidFill>
              </a:rPr>
              <a:t> dating of sequence boundaries along the Bahamas Transect confirmed the </a:t>
            </a:r>
            <a:r>
              <a:rPr lang="en-US" sz="2133" dirty="0" err="1">
                <a:solidFill>
                  <a:schemeClr val="tx1"/>
                </a:solidFill>
              </a:rPr>
              <a:t>chronostratigraphic</a:t>
            </a:r>
            <a:r>
              <a:rPr lang="en-US" sz="2133" dirty="0">
                <a:solidFill>
                  <a:schemeClr val="tx1"/>
                </a:solidFill>
              </a:rPr>
              <a:t> significance of seismic reflections marking sequence boundaries.</a:t>
            </a:r>
          </a:p>
        </p:txBody>
      </p:sp>
      <p:sp>
        <p:nvSpPr>
          <p:cNvPr id="33797" name="Text Box 4"/>
          <p:cNvSpPr txBox="1">
            <a:spLocks noChangeArrowheads="1"/>
          </p:cNvSpPr>
          <p:nvPr/>
        </p:nvSpPr>
        <p:spPr bwMode="auto">
          <a:xfrm>
            <a:off x="9864725" y="3771900"/>
            <a:ext cx="30543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latin typeface="Helvetica" pitchFamily="34" charset="0"/>
                <a:ea typeface="ＭＳ Ｐゴシック" pitchFamily="34" charset="-128"/>
              </a:rPr>
              <a:t>Anselmetti et al. 2000</a:t>
            </a:r>
          </a:p>
        </p:txBody>
      </p:sp>
      <p:grpSp>
        <p:nvGrpSpPr>
          <p:cNvPr id="33798" name="Group 3"/>
          <p:cNvGrpSpPr>
            <a:grpSpLocks/>
          </p:cNvGrpSpPr>
          <p:nvPr/>
        </p:nvGrpSpPr>
        <p:grpSpPr bwMode="auto">
          <a:xfrm>
            <a:off x="10290175" y="165100"/>
            <a:ext cx="1817688" cy="893763"/>
            <a:chOff x="7717564" y="123695"/>
            <a:chExt cx="1363532" cy="669860"/>
          </a:xfrm>
        </p:grpSpPr>
        <p:pic>
          <p:nvPicPr>
            <p:cNvPr id="33799" name="Picture 7" descr="2009 CSL-logo.tiff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800977" y="123695"/>
              <a:ext cx="1019175" cy="524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7717564" y="600807"/>
              <a:ext cx="1363532" cy="1927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67" dirty="0">
                  <a:latin typeface="+mn-lt"/>
                  <a:cs typeface="+mn-cs"/>
                </a:rPr>
                <a:t>Eberli &amp; </a:t>
              </a:r>
              <a:r>
                <a:rPr lang="en-US" sz="1067" dirty="0" err="1">
                  <a:latin typeface="+mn-lt"/>
                  <a:cs typeface="+mn-cs"/>
                </a:rPr>
                <a:t>Grasmueck</a:t>
              </a:r>
              <a:r>
                <a:rPr lang="en-US" sz="1067" dirty="0">
                  <a:latin typeface="+mn-lt"/>
                  <a:cs typeface="+mn-cs"/>
                </a:rPr>
                <a:t> 2025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20638"/>
            <a:ext cx="10520363" cy="9239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latin typeface="+mn-lt"/>
              </a:rPr>
              <a:t>Applying the concept of reflections as timelines </a:t>
            </a:r>
          </a:p>
        </p:txBody>
      </p:sp>
      <p:grpSp>
        <p:nvGrpSpPr>
          <p:cNvPr id="34818" name="Group 1"/>
          <p:cNvGrpSpPr>
            <a:grpSpLocks/>
          </p:cNvGrpSpPr>
          <p:nvPr/>
        </p:nvGrpSpPr>
        <p:grpSpPr bwMode="auto">
          <a:xfrm>
            <a:off x="10290175" y="165100"/>
            <a:ext cx="1817688" cy="893763"/>
            <a:chOff x="7717564" y="123695"/>
            <a:chExt cx="1363532" cy="669860"/>
          </a:xfrm>
        </p:grpSpPr>
        <p:pic>
          <p:nvPicPr>
            <p:cNvPr id="34822" name="Picture 19" descr="2009 CSL-logo.tif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800977" y="123695"/>
              <a:ext cx="1019175" cy="524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TextBox 21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7717564" y="600807"/>
              <a:ext cx="1363532" cy="1927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67" dirty="0">
                  <a:latin typeface="+mn-lt"/>
                  <a:cs typeface="+mn-cs"/>
                </a:rPr>
                <a:t>Eberli &amp; </a:t>
              </a:r>
              <a:r>
                <a:rPr lang="en-US" sz="1067" dirty="0" err="1">
                  <a:latin typeface="+mn-lt"/>
                  <a:cs typeface="+mn-cs"/>
                </a:rPr>
                <a:t>Grasmueck</a:t>
              </a:r>
              <a:r>
                <a:rPr lang="en-US" sz="1067" dirty="0">
                  <a:latin typeface="+mn-lt"/>
                  <a:cs typeface="+mn-cs"/>
                </a:rPr>
                <a:t> 2025</a:t>
              </a:r>
            </a:p>
          </p:txBody>
        </p:sp>
      </p:grpSp>
      <p:sp>
        <p:nvSpPr>
          <p:cNvPr id="34819" name="TextBox 25"/>
          <p:cNvSpPr txBox="1">
            <a:spLocks noChangeArrowheads="1"/>
          </p:cNvSpPr>
          <p:nvPr/>
        </p:nvSpPr>
        <p:spPr bwMode="auto">
          <a:xfrm>
            <a:off x="4792663" y="4649788"/>
            <a:ext cx="6496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Example of Relative Geological Time (RGT) Model  in Paleoscan</a:t>
            </a:r>
            <a:r>
              <a:rPr lang="en-US">
                <a:latin typeface="Calibri" pitchFamily="34" charset="0"/>
                <a:cs typeface="Calibri" pitchFamily="34" charset="0"/>
              </a:rPr>
              <a:t>™</a:t>
            </a:r>
            <a:r>
              <a:rPr lang="en-US">
                <a:latin typeface="Calibri" pitchFamily="34" charset="0"/>
              </a:rPr>
              <a:t>.</a:t>
            </a:r>
          </a:p>
        </p:txBody>
      </p:sp>
      <p:sp>
        <p:nvSpPr>
          <p:cNvPr id="34820" name="TextBox 27"/>
          <p:cNvSpPr txBox="1">
            <a:spLocks noChangeArrowheads="1"/>
          </p:cNvSpPr>
          <p:nvPr/>
        </p:nvSpPr>
        <p:spPr bwMode="auto">
          <a:xfrm>
            <a:off x="285750" y="1520825"/>
            <a:ext cx="3217863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Once the assumption that seismic reflections are timelines was accepted it was implemented into the interpretation packages starting with autotrack and more recently with relative geologic time models in Paleoscan.</a:t>
            </a:r>
          </a:p>
        </p:txBody>
      </p:sp>
      <p:pic>
        <p:nvPicPr>
          <p:cNvPr id="34821" name="Picture 10"/>
          <p:cNvPicPr>
            <a:picLocks noChangeAspect="1" noChangeArrowheads="1"/>
          </p:cNvPicPr>
          <p:nvPr/>
        </p:nvPicPr>
        <p:blipFill>
          <a:blip r:embed="rId3"/>
          <a:srcRect l="1462" t="5052" r="2525" b="24127"/>
          <a:stretch>
            <a:fillRect/>
          </a:stretch>
        </p:blipFill>
        <p:spPr bwMode="auto">
          <a:xfrm>
            <a:off x="3841750" y="2127250"/>
            <a:ext cx="7918450" cy="234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546100" y="225425"/>
            <a:ext cx="14039850" cy="515938"/>
          </a:xfrm>
          <a:prstGeom prst="rect">
            <a:avLst/>
          </a:prstGeom>
          <a:noFill/>
          <a:extLst>
            <a:ext uri="{909E8E84-426E-40DD-AFC4-6F175D3DCCD1}"/>
            <a:ext uri="{91240B29-F687-4F45-9708-019B960494DF}"/>
          </a:extLst>
        </p:spPr>
        <p:txBody>
          <a:bodyPr lIns="120649" tIns="59267" rIns="120649" bIns="59267" anchor="ctr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altLang="en-US" sz="3733" dirty="0">
                <a:latin typeface="+mn-lt"/>
                <a:ea typeface="ＭＳ Ｐゴシック" panose="020B0600070205080204" pitchFamily="34" charset="-128"/>
              </a:rPr>
              <a:t>Strength of Sequence Stratigraphy</a:t>
            </a:r>
          </a:p>
        </p:txBody>
      </p:sp>
      <p:sp>
        <p:nvSpPr>
          <p:cNvPr id="35842" name="Rectangle 3"/>
          <p:cNvSpPr txBox="1">
            <a:spLocks noChangeArrowheads="1"/>
          </p:cNvSpPr>
          <p:nvPr/>
        </p:nvSpPr>
        <p:spPr bwMode="auto">
          <a:xfrm>
            <a:off x="473075" y="1657350"/>
            <a:ext cx="10110788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0649" tIns="59267" rIns="120649" bIns="59267"/>
          <a:lstStyle/>
          <a:p>
            <a:pPr marL="811213" indent="-811213" algn="just" defTabSz="685800">
              <a:spcBef>
                <a:spcPts val="750"/>
              </a:spcBef>
              <a:buClr>
                <a:schemeClr val="accent2"/>
              </a:buClr>
              <a:buFont typeface="Times" pitchFamily="18" charset="0"/>
              <a:buAutoNum type="arabicPeriod"/>
            </a:pPr>
            <a:r>
              <a:rPr lang="en-US" altLang="en-US" sz="3200" i="1">
                <a:ea typeface="ＭＳ Ｐゴシック" pitchFamily="34" charset="-128"/>
              </a:rPr>
              <a:t>Correlation of time-equivalent sedimentary units</a:t>
            </a:r>
          </a:p>
          <a:p>
            <a:pPr marL="811213" indent="-811213" algn="just" defTabSz="685800">
              <a:spcBef>
                <a:spcPts val="1800"/>
              </a:spcBef>
              <a:buClr>
                <a:schemeClr val="accent2"/>
              </a:buClr>
              <a:buFont typeface="Times" pitchFamily="18" charset="0"/>
              <a:buAutoNum type="arabicPeriod"/>
            </a:pPr>
            <a:r>
              <a:rPr lang="en-US" altLang="en-US" sz="3200" i="1">
                <a:ea typeface="ＭＳ Ｐゴシック" pitchFamily="34" charset="-128"/>
              </a:rPr>
              <a:t>Prediction of age</a:t>
            </a:r>
          </a:p>
          <a:p>
            <a:pPr marL="811213" indent="-811213" algn="just" defTabSz="685800">
              <a:spcBef>
                <a:spcPts val="1800"/>
              </a:spcBef>
              <a:buClr>
                <a:schemeClr val="accent2"/>
              </a:buClr>
              <a:buFont typeface="Times" pitchFamily="18" charset="0"/>
              <a:buAutoNum type="arabicPeriod"/>
            </a:pPr>
            <a:r>
              <a:rPr lang="en-US" altLang="en-US" sz="3200" i="1">
                <a:ea typeface="ＭＳ Ｐゴシック" pitchFamily="34" charset="-128"/>
              </a:rPr>
              <a:t>Prediction of facies within the geometries displayed by seismic data</a:t>
            </a:r>
          </a:p>
          <a:p>
            <a:pPr marL="811213" indent="-811213" algn="just" defTabSz="685800">
              <a:spcBef>
                <a:spcPts val="1800"/>
              </a:spcBef>
              <a:buClr>
                <a:schemeClr val="accent2"/>
              </a:buClr>
              <a:buFont typeface="Times" pitchFamily="18" charset="0"/>
              <a:buAutoNum type="arabicPeriod"/>
            </a:pPr>
            <a:r>
              <a:rPr lang="en-US" altLang="en-US" sz="3200" i="1">
                <a:ea typeface="ＭＳ Ｐゴシック" pitchFamily="34" charset="-128"/>
              </a:rPr>
              <a:t>Prediction of continuity of sedimentary units</a:t>
            </a:r>
          </a:p>
        </p:txBody>
      </p:sp>
      <p:grpSp>
        <p:nvGrpSpPr>
          <p:cNvPr id="35843" name="Group 4"/>
          <p:cNvGrpSpPr>
            <a:grpSpLocks/>
          </p:cNvGrpSpPr>
          <p:nvPr/>
        </p:nvGrpSpPr>
        <p:grpSpPr bwMode="auto">
          <a:xfrm>
            <a:off x="10290175" y="165100"/>
            <a:ext cx="1817688" cy="893763"/>
            <a:chOff x="7717564" y="123695"/>
            <a:chExt cx="1363532" cy="669860"/>
          </a:xfrm>
        </p:grpSpPr>
        <p:pic>
          <p:nvPicPr>
            <p:cNvPr id="35844" name="Picture 5" descr="2009 CSL-logo.tif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800977" y="123695"/>
              <a:ext cx="1019175" cy="524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Box 6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7717564" y="600807"/>
              <a:ext cx="1363532" cy="1927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67" dirty="0">
                  <a:latin typeface="+mn-lt"/>
                  <a:cs typeface="+mn-cs"/>
                </a:rPr>
                <a:t>Eberli &amp; </a:t>
              </a:r>
              <a:r>
                <a:rPr lang="en-US" sz="1067" dirty="0" err="1">
                  <a:latin typeface="+mn-lt"/>
                  <a:cs typeface="+mn-cs"/>
                </a:rPr>
                <a:t>Grasmueck</a:t>
              </a:r>
              <a:r>
                <a:rPr lang="en-US" sz="1067" dirty="0">
                  <a:latin typeface="+mn-lt"/>
                  <a:cs typeface="+mn-cs"/>
                </a:rPr>
                <a:t> 2025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31800" y="20638"/>
            <a:ext cx="10520363" cy="9239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latin typeface="+mn-lt"/>
              </a:rPr>
              <a:t>Prediction of Facies with Sequence Stratigraphy</a:t>
            </a:r>
          </a:p>
        </p:txBody>
      </p:sp>
      <p:pic>
        <p:nvPicPr>
          <p:cNvPr id="36866" name="Picture 2" descr="fig 4-1a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275" y="3743325"/>
            <a:ext cx="5356225" cy="217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36563" y="1225550"/>
            <a:ext cx="4833937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67" dirty="0">
                <a:solidFill>
                  <a:schemeClr val="tx2"/>
                </a:solidFill>
              </a:rPr>
              <a:t>Prediction of facies using sequence stratigraphy stems from understanding the evolution of the sedimentary system during the changes of sea level. </a:t>
            </a:r>
          </a:p>
        </p:txBody>
      </p:sp>
      <p:grpSp>
        <p:nvGrpSpPr>
          <p:cNvPr id="36868" name="Group 2"/>
          <p:cNvGrpSpPr>
            <a:grpSpLocks/>
          </p:cNvGrpSpPr>
          <p:nvPr/>
        </p:nvGrpSpPr>
        <p:grpSpPr bwMode="auto">
          <a:xfrm>
            <a:off x="10677525" y="63500"/>
            <a:ext cx="1817688" cy="881063"/>
            <a:chOff x="7717564" y="123695"/>
            <a:chExt cx="1363532" cy="660342"/>
          </a:xfrm>
        </p:grpSpPr>
        <p:pic>
          <p:nvPicPr>
            <p:cNvPr id="36879" name="Picture 6" descr="2009 CSL-logo.tiff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800977" y="123695"/>
              <a:ext cx="1019175" cy="524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7717564" y="600807"/>
              <a:ext cx="1363532" cy="1832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67" dirty="0">
                  <a:latin typeface="+mn-lt"/>
                  <a:cs typeface="+mn-cs"/>
                </a:rPr>
                <a:t>Eberli &amp; </a:t>
              </a:r>
              <a:r>
                <a:rPr lang="en-US" sz="1067" dirty="0" err="1">
                  <a:latin typeface="+mn-lt"/>
                  <a:cs typeface="+mn-cs"/>
                </a:rPr>
                <a:t>Grasmueck</a:t>
              </a:r>
              <a:r>
                <a:rPr lang="en-US" sz="1067" dirty="0">
                  <a:latin typeface="+mn-lt"/>
                  <a:cs typeface="+mn-cs"/>
                </a:rPr>
                <a:t> 2025</a:t>
              </a:r>
            </a:p>
          </p:txBody>
        </p:sp>
      </p:grpSp>
      <p:grpSp>
        <p:nvGrpSpPr>
          <p:cNvPr id="36869" name="Group 8"/>
          <p:cNvGrpSpPr>
            <a:grpSpLocks/>
          </p:cNvGrpSpPr>
          <p:nvPr/>
        </p:nvGrpSpPr>
        <p:grpSpPr bwMode="auto">
          <a:xfrm>
            <a:off x="5837238" y="1089025"/>
            <a:ext cx="6059487" cy="4619625"/>
            <a:chOff x="4243611" y="768405"/>
            <a:chExt cx="4543708" cy="3465125"/>
          </a:xfrm>
        </p:grpSpPr>
        <p:pic>
          <p:nvPicPr>
            <p:cNvPr id="36871" name="Picture 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243612" y="1122724"/>
              <a:ext cx="2207620" cy="1281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itle 1">
              <a:extLst>
                <a:ext uri="{FF2B5EF4-FFF2-40B4-BE49-F238E27FC236}"/>
              </a:extLst>
            </p:cNvPr>
            <p:cNvSpPr txBox="1">
              <a:spLocks/>
            </p:cNvSpPr>
            <p:nvPr/>
          </p:nvSpPr>
          <p:spPr>
            <a:xfrm>
              <a:off x="4243611" y="839851"/>
              <a:ext cx="1389182" cy="283402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36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spcAft>
                  <a:spcPts val="0"/>
                </a:spcAft>
                <a:defRPr/>
              </a:pPr>
              <a:r>
                <a:rPr lang="en-US" sz="1867" b="1" dirty="0">
                  <a:latin typeface="+mn-lt"/>
                </a:rPr>
                <a:t>Sea Level Fall</a:t>
              </a:r>
            </a:p>
          </p:txBody>
        </p:sp>
        <p:pic>
          <p:nvPicPr>
            <p:cNvPr id="36873" name="Picture 1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458100" y="1047787"/>
              <a:ext cx="2329219" cy="1398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74" name="Picture 1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243611" y="2810318"/>
              <a:ext cx="2207621" cy="13109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75" name="Picture 1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444363" y="2768776"/>
              <a:ext cx="2342956" cy="14647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itle 1">
              <a:extLst>
                <a:ext uri="{FF2B5EF4-FFF2-40B4-BE49-F238E27FC236}"/>
              </a:extLst>
            </p:cNvPr>
            <p:cNvSpPr txBox="1">
              <a:spLocks/>
            </p:cNvSpPr>
            <p:nvPr/>
          </p:nvSpPr>
          <p:spPr>
            <a:xfrm>
              <a:off x="6483920" y="2554552"/>
              <a:ext cx="1340376" cy="282212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36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spcAft>
                  <a:spcPts val="0"/>
                </a:spcAft>
                <a:defRPr/>
              </a:pPr>
              <a:r>
                <a:rPr lang="en-US" sz="1867" b="1" dirty="0">
                  <a:latin typeface="+mn-lt"/>
                </a:rPr>
                <a:t>Sea Level High</a:t>
              </a:r>
            </a:p>
          </p:txBody>
        </p:sp>
        <p:sp>
          <p:nvSpPr>
            <p:cNvPr id="16" name="Title 1">
              <a:extLst>
                <a:ext uri="{FF2B5EF4-FFF2-40B4-BE49-F238E27FC236}"/>
              </a:extLst>
            </p:cNvPr>
            <p:cNvSpPr txBox="1">
              <a:spLocks/>
            </p:cNvSpPr>
            <p:nvPr/>
          </p:nvSpPr>
          <p:spPr>
            <a:xfrm>
              <a:off x="4286465" y="2554552"/>
              <a:ext cx="1389182" cy="282212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36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spcAft>
                  <a:spcPts val="0"/>
                </a:spcAft>
                <a:defRPr/>
              </a:pPr>
              <a:r>
                <a:rPr lang="en-US" sz="1867" b="1" dirty="0">
                  <a:latin typeface="+mn-lt"/>
                </a:rPr>
                <a:t>Sea Level Rise</a:t>
              </a:r>
            </a:p>
          </p:txBody>
        </p:sp>
        <p:sp>
          <p:nvSpPr>
            <p:cNvPr id="17" name="Title 1">
              <a:extLst>
                <a:ext uri="{FF2B5EF4-FFF2-40B4-BE49-F238E27FC236}"/>
              </a:extLst>
            </p:cNvPr>
            <p:cNvSpPr txBox="1">
              <a:spLocks/>
            </p:cNvSpPr>
            <p:nvPr/>
          </p:nvSpPr>
          <p:spPr>
            <a:xfrm>
              <a:off x="6483920" y="768405"/>
              <a:ext cx="1389182" cy="282212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36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spcAft>
                  <a:spcPts val="0"/>
                </a:spcAft>
                <a:defRPr/>
              </a:pPr>
              <a:r>
                <a:rPr lang="en-US" sz="1867" b="1" dirty="0">
                  <a:latin typeface="+mn-lt"/>
                </a:rPr>
                <a:t>Sea Level Low</a:t>
              </a:r>
            </a:p>
          </p:txBody>
        </p:sp>
      </p:grpSp>
      <p:sp>
        <p:nvSpPr>
          <p:cNvPr id="19" name="TextBox 18">
            <a:extLst>
              <a:ext uri="{FF2B5EF4-FFF2-40B4-BE49-F238E27FC236}"/>
            </a:extLst>
          </p:cNvPr>
          <p:cNvSpPr txBox="1"/>
          <p:nvPr/>
        </p:nvSpPr>
        <p:spPr>
          <a:xfrm>
            <a:off x="5837238" y="5803900"/>
            <a:ext cx="613727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67" dirty="0" err="1">
                <a:ea typeface="ＭＳ Ｐゴシック" charset="0"/>
                <a:cs typeface="ＭＳ Ｐゴシック" charset="0"/>
              </a:rPr>
              <a:t>Posamentier</a:t>
            </a:r>
            <a:r>
              <a:rPr lang="en-US" sz="1867" dirty="0">
                <a:ea typeface="ＭＳ Ｐゴシック" charset="0"/>
                <a:cs typeface="ＭＳ Ｐゴシック" charset="0"/>
              </a:rPr>
              <a:t> and Vail (1988</a:t>
            </a:r>
            <a:r>
              <a:rPr lang="en-US" sz="2667" dirty="0">
                <a:ea typeface="ＭＳ Ｐゴシック" charset="0"/>
                <a:cs typeface="ＭＳ Ｐゴシック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8365</TotalTime>
  <Words>1243</Words>
  <Application>Microsoft Macintosh PowerPoint</Application>
  <PresentationFormat>Custom</PresentationFormat>
  <Paragraphs>283</Paragraphs>
  <Slides>53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Design Template</vt:lpstr>
      </vt:variant>
      <vt:variant>
        <vt:i4>3</vt:i4>
      </vt:variant>
      <vt:variant>
        <vt:lpstr>Slide Titles</vt:lpstr>
      </vt:variant>
      <vt:variant>
        <vt:i4>53</vt:i4>
      </vt:variant>
    </vt:vector>
  </HeadingPairs>
  <TitlesOfParts>
    <vt:vector size="64" baseType="lpstr">
      <vt:lpstr>Arial</vt:lpstr>
      <vt:lpstr>Calibri Light</vt:lpstr>
      <vt:lpstr>Calibri</vt:lpstr>
      <vt:lpstr>Helvetica</vt:lpstr>
      <vt:lpstr>ＭＳ Ｐゴシック</vt:lpstr>
      <vt:lpstr>Wingdings</vt:lpstr>
      <vt:lpstr>Times</vt:lpstr>
      <vt:lpstr>Times New Roman</vt:lpstr>
      <vt:lpstr>Office 2013 - 2022 Theme</vt:lpstr>
      <vt:lpstr>Default Design</vt:lpstr>
      <vt:lpstr>Office 2013 - 2022 Theme</vt:lpstr>
      <vt:lpstr>Slide 1</vt:lpstr>
      <vt:lpstr>Key Questions</vt:lpstr>
      <vt:lpstr>Slide 3</vt:lpstr>
      <vt:lpstr>Assumptions in Sequence Stratigraphy</vt:lpstr>
      <vt:lpstr>Testing Assumptions</vt:lpstr>
      <vt:lpstr>Seismic reflections are timelines</vt:lpstr>
      <vt:lpstr>Applying the concept of reflections as timelines </vt:lpstr>
      <vt:lpstr>Slide 8</vt:lpstr>
      <vt:lpstr>Prediction of Facies with Sequence Stratigraphy</vt:lpstr>
      <vt:lpstr>Cause of Sequence Boundaries</vt:lpstr>
      <vt:lpstr>Variable Causes of Sequence Boundaries</vt:lpstr>
      <vt:lpstr>Headwinds against Sequence Stratigraphy</vt:lpstr>
      <vt:lpstr>Accommodation succession method  (Neal and Abreu,2009)</vt:lpstr>
      <vt:lpstr>Coeval Aggradation, Progradation and Retrogradation</vt:lpstr>
      <vt:lpstr>Slide 15</vt:lpstr>
      <vt:lpstr>Assumption in “Catuneanu” Method</vt:lpstr>
      <vt:lpstr>Example used in both publications</vt:lpstr>
      <vt:lpstr>Shoreline versus shelf edge trajectory</vt:lpstr>
      <vt:lpstr>Current influence on sequence development </vt:lpstr>
      <vt:lpstr>The New Jersey margin – it can get messy</vt:lpstr>
      <vt:lpstr>The mess we are in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Conclusions &amp; Implications </vt:lpstr>
      <vt:lpstr>Slide 50</vt:lpstr>
      <vt:lpstr>Slide 51</vt:lpstr>
      <vt:lpstr>Slide 52</vt:lpstr>
      <vt:lpstr>The mess we are in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carbonate sequence stratigraohic model  to new “standardized sequence stratrigraphy”</dc:title>
  <dc:creator>Eberli, Gregor Paul</dc:creator>
  <cp:lastModifiedBy>User</cp:lastModifiedBy>
  <cp:revision>189</cp:revision>
  <dcterms:created xsi:type="dcterms:W3CDTF">2020-09-02T21:02:17Z</dcterms:created>
  <dcterms:modified xsi:type="dcterms:W3CDTF">2025-10-13T11:06:13Z</dcterms:modified>
</cp:coreProperties>
</file>